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0" d="100"/>
          <a:sy n="80" d="100"/>
        </p:scale>
        <p:origin x="139"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3801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83607" y="2270522"/>
            <a:ext cx="4919186" cy="3688437"/>
          </a:xfrm>
          <a:prstGeom prst="rect">
            <a:avLst/>
          </a:prstGeom>
        </p:spPr>
      </p:pic>
      <p:sp>
        <p:nvSpPr>
          <p:cNvPr id="6" name="Text 1"/>
          <p:cNvSpPr/>
          <p:nvPr/>
        </p:nvSpPr>
        <p:spPr>
          <a:xfrm>
            <a:off x="6280190" y="1244084"/>
            <a:ext cx="7556421" cy="2934653"/>
          </a:xfrm>
          <a:prstGeom prst="rect">
            <a:avLst/>
          </a:prstGeom>
          <a:noFill/>
          <a:ln/>
        </p:spPr>
        <p:txBody>
          <a:bodyPr wrap="square" rtlCol="0" anchor="t"/>
          <a:lstStyle/>
          <a:p>
            <a:pPr marL="0" indent="0">
              <a:lnSpc>
                <a:spcPts val="7702"/>
              </a:lnSpc>
              <a:buNone/>
            </a:pPr>
            <a:r>
              <a:rPr lang="en-US" sz="6162" dirty="0">
                <a:solidFill>
                  <a:srgbClr val="5C4E3D"/>
                </a:solidFill>
                <a:latin typeface="Libre Baskerville" pitchFamily="34" charset="0"/>
                <a:ea typeface="Libre Baskerville" pitchFamily="34" charset="-122"/>
                <a:cs typeface="Libre Baskerville" pitchFamily="34" charset="-120"/>
              </a:rPr>
              <a:t>Hackathon: Agritech Innovation</a:t>
            </a:r>
            <a:endParaRPr lang="en-US" sz="6162" dirty="0"/>
          </a:p>
        </p:txBody>
      </p:sp>
      <p:sp>
        <p:nvSpPr>
          <p:cNvPr id="7" name="Text 2"/>
          <p:cNvSpPr/>
          <p:nvPr/>
        </p:nvSpPr>
        <p:spPr>
          <a:xfrm>
            <a:off x="6280190" y="4518898"/>
            <a:ext cx="7556421" cy="1814513"/>
          </a:xfrm>
          <a:prstGeom prst="rect">
            <a:avLst/>
          </a:prstGeom>
          <a:noFill/>
          <a:ln/>
        </p:spPr>
        <p:txBody>
          <a:bodyPr wrap="square" rtlCol="0" anchor="t"/>
          <a:lstStyle/>
          <a:p>
            <a:pPr marL="0" indent="0">
              <a:lnSpc>
                <a:spcPts val="2858"/>
              </a:lnSpc>
              <a:buNone/>
            </a:pPr>
            <a:r>
              <a:rPr lang="en-US" sz="1786" dirty="0">
                <a:solidFill>
                  <a:srgbClr val="454240"/>
                </a:solidFill>
                <a:latin typeface="DM Sans" pitchFamily="34" charset="0"/>
                <a:ea typeface="DM Sans" pitchFamily="34" charset="-122"/>
                <a:cs typeface="DM Sans" pitchFamily="34" charset="-120"/>
              </a:rPr>
              <a:t> In this agritech hackathon, participants will tackle challenges facing the agriculture sector through innovative solutions leveraging precision farming and IoT technologies. The goal is to develop sustainable agriculture practices that improve crop monitoring and boost productivity.</a:t>
            </a:r>
            <a:endParaRPr lang="en-US" sz="1786" dirty="0"/>
          </a:p>
        </p:txBody>
      </p:sp>
      <p:sp>
        <p:nvSpPr>
          <p:cNvPr id="8" name="Shape 3"/>
          <p:cNvSpPr/>
          <p:nvPr/>
        </p:nvSpPr>
        <p:spPr>
          <a:xfrm>
            <a:off x="6280190" y="6605468"/>
            <a:ext cx="362903" cy="362903"/>
          </a:xfrm>
          <a:prstGeom prst="roundRect">
            <a:avLst>
              <a:gd name="adj" fmla="val 25194296"/>
            </a:avLst>
          </a:prstGeom>
          <a:solidFill>
            <a:srgbClr val="A8AD35"/>
          </a:solidFill>
          <a:ln w="7620">
            <a:solidFill>
              <a:srgbClr val="FFFFFF"/>
            </a:solidFill>
            <a:prstDash val="solid"/>
          </a:ln>
        </p:spPr>
      </p:sp>
      <p:sp>
        <p:nvSpPr>
          <p:cNvPr id="9" name="Text 4"/>
          <p:cNvSpPr/>
          <p:nvPr/>
        </p:nvSpPr>
        <p:spPr>
          <a:xfrm>
            <a:off x="6386870" y="6738104"/>
            <a:ext cx="149543" cy="97512"/>
          </a:xfrm>
          <a:prstGeom prst="rect">
            <a:avLst/>
          </a:prstGeom>
          <a:noFill/>
          <a:ln/>
        </p:spPr>
        <p:txBody>
          <a:bodyPr wrap="none" rtlCol="0" anchor="t"/>
          <a:lstStyle/>
          <a:p>
            <a:pPr marL="0" indent="0" algn="ctr">
              <a:lnSpc>
                <a:spcPts val="768"/>
              </a:lnSpc>
              <a:buNone/>
            </a:pPr>
            <a:r>
              <a:rPr lang="en-US" sz="768" dirty="0">
                <a:solidFill>
                  <a:srgbClr val="3C3838"/>
                </a:solidFill>
                <a:latin typeface="DM Sans" pitchFamily="34" charset="0"/>
                <a:ea typeface="DM Sans" pitchFamily="34" charset="-122"/>
                <a:cs typeface="DM Sans" pitchFamily="34" charset="-120"/>
              </a:rPr>
              <a:t>AM</a:t>
            </a:r>
            <a:endParaRPr lang="en-US" sz="768" dirty="0"/>
          </a:p>
        </p:txBody>
      </p:sp>
      <p:sp>
        <p:nvSpPr>
          <p:cNvPr id="10" name="Text 5"/>
          <p:cNvSpPr/>
          <p:nvPr/>
        </p:nvSpPr>
        <p:spPr>
          <a:xfrm>
            <a:off x="6756439" y="6588562"/>
            <a:ext cx="7197685" cy="396835"/>
          </a:xfrm>
          <a:prstGeom prst="rect">
            <a:avLst/>
          </a:prstGeom>
          <a:noFill/>
          <a:ln/>
        </p:spPr>
        <p:txBody>
          <a:bodyPr wrap="none" rtlCol="0" anchor="t"/>
          <a:lstStyle/>
          <a:p>
            <a:pPr marL="0" indent="0" algn="l">
              <a:lnSpc>
                <a:spcPts val="3126"/>
              </a:lnSpc>
              <a:buNone/>
            </a:pPr>
            <a:r>
              <a:rPr lang="en-US" sz="2233" b="1" dirty="0">
                <a:solidFill>
                  <a:srgbClr val="454240"/>
                </a:solidFill>
                <a:latin typeface="DM Sans" pitchFamily="34" charset="0"/>
                <a:ea typeface="DM Sans" pitchFamily="34" charset="-122"/>
                <a:cs typeface="DM Sans" pitchFamily="34" charset="-120"/>
              </a:rPr>
              <a:t>by Aditya  Masih and Joseph Anish</a:t>
            </a:r>
            <a:endParaRPr lang="en-US" sz="2233"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338"/>
          </a:xfrm>
          <a:prstGeom prst="rect">
            <a:avLst/>
          </a:prstGeom>
          <a:solidFill>
            <a:srgbClr val="FFFDFA"/>
          </a:solidFill>
          <a:ln/>
        </p:spPr>
      </p:sp>
      <p:pic>
        <p:nvPicPr>
          <p:cNvPr id="4" name="Image 1" descr="preencoded.png"/>
          <p:cNvPicPr>
            <a:picLocks noChangeAspect="1"/>
          </p:cNvPicPr>
          <p:nvPr/>
        </p:nvPicPr>
        <p:blipFill>
          <a:blip r:embed="rId4"/>
          <a:stretch>
            <a:fillRect/>
          </a:stretch>
        </p:blipFill>
        <p:spPr>
          <a:xfrm>
            <a:off x="0" y="0"/>
            <a:ext cx="14630400" cy="2781181"/>
          </a:xfrm>
          <a:prstGeom prst="rect">
            <a:avLst/>
          </a:prstGeom>
        </p:spPr>
      </p:pic>
      <p:sp>
        <p:nvSpPr>
          <p:cNvPr id="5" name="Text 1"/>
          <p:cNvSpPr/>
          <p:nvPr/>
        </p:nvSpPr>
        <p:spPr>
          <a:xfrm>
            <a:off x="778669" y="3393043"/>
            <a:ext cx="13073063" cy="1390650"/>
          </a:xfrm>
          <a:prstGeom prst="rect">
            <a:avLst/>
          </a:prstGeom>
          <a:noFill/>
          <a:ln/>
        </p:spPr>
        <p:txBody>
          <a:bodyPr wrap="square" rtlCol="0" anchor="t"/>
          <a:lstStyle/>
          <a:p>
            <a:pPr marL="0" indent="0">
              <a:lnSpc>
                <a:spcPts val="5475"/>
              </a:lnSpc>
              <a:buNone/>
            </a:pPr>
            <a:r>
              <a:rPr lang="en-US" sz="4380" dirty="0">
                <a:solidFill>
                  <a:srgbClr val="5C4E3D"/>
                </a:solidFill>
                <a:latin typeface="Libre Baskerville" pitchFamily="34" charset="0"/>
                <a:ea typeface="Libre Baskerville" pitchFamily="34" charset="-122"/>
                <a:cs typeface="Libre Baskerville" pitchFamily="34" charset="-120"/>
              </a:rPr>
              <a:t>Problem Statement: Challenges in the Agriculture Sector</a:t>
            </a:r>
            <a:endParaRPr lang="en-US" sz="4380" dirty="0"/>
          </a:p>
        </p:txBody>
      </p:sp>
      <p:sp>
        <p:nvSpPr>
          <p:cNvPr id="6" name="Shape 2"/>
          <p:cNvSpPr/>
          <p:nvPr/>
        </p:nvSpPr>
        <p:spPr>
          <a:xfrm>
            <a:off x="778669" y="5367695"/>
            <a:ext cx="500539" cy="500539"/>
          </a:xfrm>
          <a:prstGeom prst="roundRect">
            <a:avLst>
              <a:gd name="adj" fmla="val 18670"/>
            </a:avLst>
          </a:prstGeom>
          <a:solidFill>
            <a:srgbClr val="F7EDD4"/>
          </a:solidFill>
          <a:ln w="7620">
            <a:solidFill>
              <a:srgbClr val="DDD3BA"/>
            </a:solidFill>
            <a:prstDash val="solid"/>
          </a:ln>
        </p:spPr>
      </p:sp>
      <p:sp>
        <p:nvSpPr>
          <p:cNvPr id="7" name="Text 3"/>
          <p:cNvSpPr/>
          <p:nvPr/>
        </p:nvSpPr>
        <p:spPr>
          <a:xfrm>
            <a:off x="954524" y="5451038"/>
            <a:ext cx="148828" cy="333732"/>
          </a:xfrm>
          <a:prstGeom prst="rect">
            <a:avLst/>
          </a:prstGeom>
          <a:noFill/>
          <a:ln/>
        </p:spPr>
        <p:txBody>
          <a:bodyPr wrap="none" rtlCol="0" anchor="t"/>
          <a:lstStyle/>
          <a:p>
            <a:pPr marL="0" indent="0" algn="ctr">
              <a:lnSpc>
                <a:spcPts val="2628"/>
              </a:lnSpc>
              <a:buNone/>
            </a:pPr>
            <a:r>
              <a:rPr lang="en-US" sz="2628" dirty="0">
                <a:solidFill>
                  <a:srgbClr val="454240"/>
                </a:solidFill>
                <a:latin typeface="Libre Baskerville" pitchFamily="34" charset="0"/>
                <a:ea typeface="Libre Baskerville" pitchFamily="34" charset="-122"/>
                <a:cs typeface="Libre Baskerville" pitchFamily="34" charset="-120"/>
              </a:rPr>
              <a:t>1</a:t>
            </a:r>
            <a:endParaRPr lang="en-US" sz="2628" dirty="0"/>
          </a:p>
        </p:txBody>
      </p:sp>
      <p:sp>
        <p:nvSpPr>
          <p:cNvPr id="8" name="Text 4"/>
          <p:cNvSpPr/>
          <p:nvPr/>
        </p:nvSpPr>
        <p:spPr>
          <a:xfrm>
            <a:off x="1501616" y="5367695"/>
            <a:ext cx="3297555" cy="347663"/>
          </a:xfrm>
          <a:prstGeom prst="rect">
            <a:avLst/>
          </a:prstGeom>
          <a:noFill/>
          <a:ln/>
        </p:spPr>
        <p:txBody>
          <a:bodyPr wrap="none" rtlCol="0" anchor="t"/>
          <a:lstStyle/>
          <a:p>
            <a:pPr marL="0" indent="0">
              <a:lnSpc>
                <a:spcPts val="2737"/>
              </a:lnSpc>
              <a:buNone/>
            </a:pPr>
            <a:r>
              <a:rPr lang="en-US" sz="2190" dirty="0">
                <a:solidFill>
                  <a:srgbClr val="454240"/>
                </a:solidFill>
                <a:latin typeface="Libre Baskerville" pitchFamily="34" charset="0"/>
                <a:ea typeface="Libre Baskerville" pitchFamily="34" charset="-122"/>
                <a:cs typeface="Libre Baskerville" pitchFamily="34" charset="-120"/>
              </a:rPr>
              <a:t>Unpredictable Weather</a:t>
            </a:r>
            <a:endParaRPr lang="en-US" sz="2190" dirty="0"/>
          </a:p>
        </p:txBody>
      </p:sp>
      <p:sp>
        <p:nvSpPr>
          <p:cNvPr id="9" name="Text 5"/>
          <p:cNvSpPr/>
          <p:nvPr/>
        </p:nvSpPr>
        <p:spPr>
          <a:xfrm>
            <a:off x="1501616" y="5848826"/>
            <a:ext cx="3486507" cy="1423988"/>
          </a:xfrm>
          <a:prstGeom prst="rect">
            <a:avLst/>
          </a:prstGeom>
          <a:noFill/>
          <a:ln/>
        </p:spPr>
        <p:txBody>
          <a:bodyPr wrap="square" rtlCol="0" anchor="t"/>
          <a:lstStyle/>
          <a:p>
            <a:pPr marL="0" indent="0">
              <a:lnSpc>
                <a:spcPts val="2803"/>
              </a:lnSpc>
              <a:buNone/>
            </a:pPr>
            <a:r>
              <a:rPr lang="en-US" sz="1752" dirty="0">
                <a:solidFill>
                  <a:srgbClr val="454240"/>
                </a:solidFill>
                <a:latin typeface="DM Sans" pitchFamily="34" charset="0"/>
                <a:ea typeface="DM Sans" pitchFamily="34" charset="-122"/>
                <a:cs typeface="DM Sans" pitchFamily="34" charset="-120"/>
              </a:rPr>
              <a:t>Climate change has led to erratic weather patterns, making it difficult for farmers to plan their crop cycles effectively.</a:t>
            </a:r>
            <a:endParaRPr lang="en-US" sz="1752" dirty="0"/>
          </a:p>
        </p:txBody>
      </p:sp>
      <p:sp>
        <p:nvSpPr>
          <p:cNvPr id="10" name="Shape 6"/>
          <p:cNvSpPr/>
          <p:nvPr/>
        </p:nvSpPr>
        <p:spPr>
          <a:xfrm>
            <a:off x="5210532" y="5367695"/>
            <a:ext cx="500539" cy="500539"/>
          </a:xfrm>
          <a:prstGeom prst="roundRect">
            <a:avLst>
              <a:gd name="adj" fmla="val 18670"/>
            </a:avLst>
          </a:prstGeom>
          <a:solidFill>
            <a:srgbClr val="F7EDD4"/>
          </a:solidFill>
          <a:ln w="7620">
            <a:solidFill>
              <a:srgbClr val="DDD3BA"/>
            </a:solidFill>
            <a:prstDash val="solid"/>
          </a:ln>
        </p:spPr>
      </p:sp>
      <p:sp>
        <p:nvSpPr>
          <p:cNvPr id="11" name="Text 7"/>
          <p:cNvSpPr/>
          <p:nvPr/>
        </p:nvSpPr>
        <p:spPr>
          <a:xfrm>
            <a:off x="5357932" y="5451038"/>
            <a:ext cx="205621" cy="333732"/>
          </a:xfrm>
          <a:prstGeom prst="rect">
            <a:avLst/>
          </a:prstGeom>
          <a:noFill/>
          <a:ln/>
        </p:spPr>
        <p:txBody>
          <a:bodyPr wrap="none" rtlCol="0" anchor="t"/>
          <a:lstStyle/>
          <a:p>
            <a:pPr marL="0" indent="0" algn="ctr">
              <a:lnSpc>
                <a:spcPts val="2628"/>
              </a:lnSpc>
              <a:buNone/>
            </a:pPr>
            <a:r>
              <a:rPr lang="en-US" sz="2628" dirty="0">
                <a:solidFill>
                  <a:srgbClr val="454240"/>
                </a:solidFill>
                <a:latin typeface="Libre Baskerville" pitchFamily="34" charset="0"/>
                <a:ea typeface="Libre Baskerville" pitchFamily="34" charset="-122"/>
                <a:cs typeface="Libre Baskerville" pitchFamily="34" charset="-120"/>
              </a:rPr>
              <a:t>2</a:t>
            </a:r>
            <a:endParaRPr lang="en-US" sz="2628" dirty="0"/>
          </a:p>
        </p:txBody>
      </p:sp>
      <p:sp>
        <p:nvSpPr>
          <p:cNvPr id="12" name="Text 8"/>
          <p:cNvSpPr/>
          <p:nvPr/>
        </p:nvSpPr>
        <p:spPr>
          <a:xfrm>
            <a:off x="5933480" y="5367695"/>
            <a:ext cx="3486507" cy="695325"/>
          </a:xfrm>
          <a:prstGeom prst="rect">
            <a:avLst/>
          </a:prstGeom>
          <a:noFill/>
          <a:ln/>
        </p:spPr>
        <p:txBody>
          <a:bodyPr wrap="square" rtlCol="0" anchor="t"/>
          <a:lstStyle/>
          <a:p>
            <a:pPr marL="0" indent="0">
              <a:lnSpc>
                <a:spcPts val="2737"/>
              </a:lnSpc>
              <a:buNone/>
            </a:pPr>
            <a:r>
              <a:rPr lang="en-US" sz="2190" dirty="0">
                <a:solidFill>
                  <a:srgbClr val="454240"/>
                </a:solidFill>
                <a:latin typeface="Libre Baskerville" pitchFamily="34" charset="0"/>
                <a:ea typeface="Libre Baskerville" pitchFamily="34" charset="-122"/>
                <a:cs typeface="Libre Baskerville" pitchFamily="34" charset="-120"/>
              </a:rPr>
              <a:t>Pest and Disease Control</a:t>
            </a:r>
            <a:endParaRPr lang="en-US" sz="2190" dirty="0"/>
          </a:p>
        </p:txBody>
      </p:sp>
      <p:sp>
        <p:nvSpPr>
          <p:cNvPr id="13" name="Text 9"/>
          <p:cNvSpPr/>
          <p:nvPr/>
        </p:nvSpPr>
        <p:spPr>
          <a:xfrm>
            <a:off x="5933480" y="6196489"/>
            <a:ext cx="3486507" cy="1423988"/>
          </a:xfrm>
          <a:prstGeom prst="rect">
            <a:avLst/>
          </a:prstGeom>
          <a:noFill/>
          <a:ln/>
        </p:spPr>
        <p:txBody>
          <a:bodyPr wrap="square" rtlCol="0" anchor="t"/>
          <a:lstStyle/>
          <a:p>
            <a:pPr marL="0" indent="0">
              <a:lnSpc>
                <a:spcPts val="2803"/>
              </a:lnSpc>
              <a:buNone/>
            </a:pPr>
            <a:r>
              <a:rPr lang="en-US" sz="1752" dirty="0">
                <a:solidFill>
                  <a:srgbClr val="454240"/>
                </a:solidFill>
                <a:latin typeface="DM Sans" pitchFamily="34" charset="0"/>
                <a:ea typeface="DM Sans" pitchFamily="34" charset="-122"/>
                <a:cs typeface="DM Sans" pitchFamily="34" charset="-120"/>
              </a:rPr>
              <a:t>Pests and diseases can devastate crop yields, requiring efficient monitoring and prevention methods.</a:t>
            </a:r>
            <a:endParaRPr lang="en-US" sz="1752" dirty="0"/>
          </a:p>
        </p:txBody>
      </p:sp>
      <p:sp>
        <p:nvSpPr>
          <p:cNvPr id="14" name="Shape 10"/>
          <p:cNvSpPr/>
          <p:nvPr/>
        </p:nvSpPr>
        <p:spPr>
          <a:xfrm>
            <a:off x="9642396" y="5367695"/>
            <a:ext cx="500539" cy="500539"/>
          </a:xfrm>
          <a:prstGeom prst="roundRect">
            <a:avLst>
              <a:gd name="adj" fmla="val 18670"/>
            </a:avLst>
          </a:prstGeom>
          <a:solidFill>
            <a:srgbClr val="F7EDD4"/>
          </a:solidFill>
          <a:ln w="7620">
            <a:solidFill>
              <a:srgbClr val="DDD3BA"/>
            </a:solidFill>
            <a:prstDash val="solid"/>
          </a:ln>
        </p:spPr>
      </p:sp>
      <p:sp>
        <p:nvSpPr>
          <p:cNvPr id="15" name="Text 11"/>
          <p:cNvSpPr/>
          <p:nvPr/>
        </p:nvSpPr>
        <p:spPr>
          <a:xfrm>
            <a:off x="9789795" y="5451038"/>
            <a:ext cx="205621" cy="333732"/>
          </a:xfrm>
          <a:prstGeom prst="rect">
            <a:avLst/>
          </a:prstGeom>
          <a:noFill/>
          <a:ln/>
        </p:spPr>
        <p:txBody>
          <a:bodyPr wrap="none" rtlCol="0" anchor="t"/>
          <a:lstStyle/>
          <a:p>
            <a:pPr marL="0" indent="0" algn="ctr">
              <a:lnSpc>
                <a:spcPts val="2628"/>
              </a:lnSpc>
              <a:buNone/>
            </a:pPr>
            <a:r>
              <a:rPr lang="en-US" sz="2628" dirty="0">
                <a:solidFill>
                  <a:srgbClr val="454240"/>
                </a:solidFill>
                <a:latin typeface="Libre Baskerville" pitchFamily="34" charset="0"/>
                <a:ea typeface="Libre Baskerville" pitchFamily="34" charset="-122"/>
                <a:cs typeface="Libre Baskerville" pitchFamily="34" charset="-120"/>
              </a:rPr>
              <a:t>3</a:t>
            </a:r>
            <a:endParaRPr lang="en-US" sz="2628" dirty="0"/>
          </a:p>
        </p:txBody>
      </p:sp>
      <p:sp>
        <p:nvSpPr>
          <p:cNvPr id="16" name="Text 12"/>
          <p:cNvSpPr/>
          <p:nvPr/>
        </p:nvSpPr>
        <p:spPr>
          <a:xfrm>
            <a:off x="10365343" y="5367695"/>
            <a:ext cx="3315295" cy="347663"/>
          </a:xfrm>
          <a:prstGeom prst="rect">
            <a:avLst/>
          </a:prstGeom>
          <a:noFill/>
          <a:ln/>
        </p:spPr>
        <p:txBody>
          <a:bodyPr wrap="none" rtlCol="0" anchor="t"/>
          <a:lstStyle/>
          <a:p>
            <a:pPr marL="0" indent="0">
              <a:lnSpc>
                <a:spcPts val="2737"/>
              </a:lnSpc>
              <a:buNone/>
            </a:pPr>
            <a:r>
              <a:rPr lang="en-US" sz="2190" dirty="0">
                <a:solidFill>
                  <a:srgbClr val="454240"/>
                </a:solidFill>
                <a:latin typeface="Libre Baskerville" pitchFamily="34" charset="0"/>
                <a:ea typeface="Libre Baskerville" pitchFamily="34" charset="-122"/>
                <a:cs typeface="Libre Baskerville" pitchFamily="34" charset="-120"/>
              </a:rPr>
              <a:t>Resource Optimization</a:t>
            </a:r>
            <a:endParaRPr lang="en-US" sz="2190" dirty="0"/>
          </a:p>
        </p:txBody>
      </p:sp>
      <p:sp>
        <p:nvSpPr>
          <p:cNvPr id="17" name="Text 13"/>
          <p:cNvSpPr/>
          <p:nvPr/>
        </p:nvSpPr>
        <p:spPr>
          <a:xfrm>
            <a:off x="10365343" y="5848826"/>
            <a:ext cx="3486507" cy="1067991"/>
          </a:xfrm>
          <a:prstGeom prst="rect">
            <a:avLst/>
          </a:prstGeom>
          <a:noFill/>
          <a:ln/>
        </p:spPr>
        <p:txBody>
          <a:bodyPr wrap="square" rtlCol="0" anchor="t"/>
          <a:lstStyle/>
          <a:p>
            <a:pPr marL="0" indent="0">
              <a:lnSpc>
                <a:spcPts val="2803"/>
              </a:lnSpc>
              <a:buNone/>
            </a:pPr>
            <a:r>
              <a:rPr lang="en-US" sz="1752" dirty="0">
                <a:solidFill>
                  <a:srgbClr val="454240"/>
                </a:solidFill>
                <a:latin typeface="DM Sans" pitchFamily="34" charset="0"/>
                <a:ea typeface="DM Sans" pitchFamily="34" charset="-122"/>
                <a:cs typeface="DM Sans" pitchFamily="34" charset="-120"/>
              </a:rPr>
              <a:t>Efficient use of water, fertilizers, and other resources is crucial for sustainable agriculture.</a:t>
            </a:r>
            <a:endParaRPr lang="en-US" sz="1752"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
        <p:nvSpPr>
          <p:cNvPr id="4" name="Text 1"/>
          <p:cNvSpPr/>
          <p:nvPr/>
        </p:nvSpPr>
        <p:spPr>
          <a:xfrm>
            <a:off x="793790" y="2004060"/>
            <a:ext cx="13042821" cy="1417558"/>
          </a:xfrm>
          <a:prstGeom prst="rect">
            <a:avLst/>
          </a:prstGeom>
          <a:noFill/>
          <a:ln/>
        </p:spPr>
        <p:txBody>
          <a:bodyPr wrap="square" rtlCol="0" anchor="t"/>
          <a:lstStyle/>
          <a:p>
            <a:pPr marL="0" indent="0">
              <a:lnSpc>
                <a:spcPts val="5581"/>
              </a:lnSpc>
              <a:buNone/>
            </a:pPr>
            <a:r>
              <a:rPr lang="en-US" sz="4465" dirty="0">
                <a:solidFill>
                  <a:srgbClr val="5C4E3D"/>
                </a:solidFill>
                <a:latin typeface="Libre Baskerville" pitchFamily="34" charset="0"/>
                <a:ea typeface="Libre Baskerville" pitchFamily="34" charset="-122"/>
                <a:cs typeface="Libre Baskerville" pitchFamily="34" charset="-120"/>
              </a:rPr>
              <a:t>Technical Aspect: Precision Farming and IoT Solutions</a:t>
            </a:r>
            <a:endParaRPr lang="en-US" sz="4465" dirty="0"/>
          </a:p>
        </p:txBody>
      </p:sp>
      <p:sp>
        <p:nvSpPr>
          <p:cNvPr id="5" name="Text 2"/>
          <p:cNvSpPr/>
          <p:nvPr/>
        </p:nvSpPr>
        <p:spPr>
          <a:xfrm>
            <a:off x="793790" y="3988594"/>
            <a:ext cx="2835235" cy="354330"/>
          </a:xfrm>
          <a:prstGeom prst="rect">
            <a:avLst/>
          </a:prstGeom>
          <a:noFill/>
          <a:ln/>
        </p:spPr>
        <p:txBody>
          <a:bodyPr wrap="none" rtlCol="0" anchor="t"/>
          <a:lstStyle/>
          <a:p>
            <a:pPr marL="0" indent="0">
              <a:lnSpc>
                <a:spcPts val="2791"/>
              </a:lnSpc>
              <a:buNone/>
            </a:pPr>
            <a:r>
              <a:rPr lang="en-US" sz="2233" dirty="0">
                <a:solidFill>
                  <a:srgbClr val="5C4E3D"/>
                </a:solidFill>
                <a:latin typeface="Libre Baskerville" pitchFamily="34" charset="0"/>
                <a:ea typeface="Libre Baskerville" pitchFamily="34" charset="-122"/>
                <a:cs typeface="Libre Baskerville" pitchFamily="34" charset="-120"/>
              </a:rPr>
              <a:t>Sensor Networks</a:t>
            </a:r>
            <a:endParaRPr lang="en-US" sz="2233" dirty="0"/>
          </a:p>
        </p:txBody>
      </p:sp>
      <p:sp>
        <p:nvSpPr>
          <p:cNvPr id="6" name="Text 3"/>
          <p:cNvSpPr/>
          <p:nvPr/>
        </p:nvSpPr>
        <p:spPr>
          <a:xfrm>
            <a:off x="793790" y="4569738"/>
            <a:ext cx="3978116" cy="1451610"/>
          </a:xfrm>
          <a:prstGeom prst="rect">
            <a:avLst/>
          </a:prstGeom>
          <a:noFill/>
          <a:ln/>
        </p:spPr>
        <p:txBody>
          <a:bodyPr wrap="square" rtlCol="0" anchor="t"/>
          <a:lstStyle/>
          <a:p>
            <a:pPr marL="0" indent="0">
              <a:lnSpc>
                <a:spcPts val="2858"/>
              </a:lnSpc>
              <a:buNone/>
            </a:pPr>
            <a:r>
              <a:rPr lang="en-US" sz="1786" dirty="0">
                <a:solidFill>
                  <a:srgbClr val="454240"/>
                </a:solidFill>
                <a:latin typeface="DM Sans" pitchFamily="34" charset="0"/>
                <a:ea typeface="DM Sans" pitchFamily="34" charset="-122"/>
                <a:cs typeface="DM Sans" pitchFamily="34" charset="-120"/>
              </a:rPr>
              <a:t>Deploy strategically placed sensors to gather real-time data on soil moisture, temperature, and other environmental factors.</a:t>
            </a:r>
            <a:endParaRPr lang="en-US" sz="1786" dirty="0"/>
          </a:p>
        </p:txBody>
      </p:sp>
      <p:sp>
        <p:nvSpPr>
          <p:cNvPr id="7" name="Text 4"/>
          <p:cNvSpPr/>
          <p:nvPr/>
        </p:nvSpPr>
        <p:spPr>
          <a:xfrm>
            <a:off x="5332928" y="3988594"/>
            <a:ext cx="2835235" cy="354330"/>
          </a:xfrm>
          <a:prstGeom prst="rect">
            <a:avLst/>
          </a:prstGeom>
          <a:noFill/>
          <a:ln/>
        </p:spPr>
        <p:txBody>
          <a:bodyPr wrap="none" rtlCol="0" anchor="t"/>
          <a:lstStyle/>
          <a:p>
            <a:pPr marL="0" indent="0">
              <a:lnSpc>
                <a:spcPts val="2791"/>
              </a:lnSpc>
              <a:buNone/>
            </a:pPr>
            <a:r>
              <a:rPr lang="en-US" sz="2233" dirty="0">
                <a:solidFill>
                  <a:srgbClr val="5C4E3D"/>
                </a:solidFill>
                <a:latin typeface="Libre Baskerville" pitchFamily="34" charset="0"/>
                <a:ea typeface="Libre Baskerville" pitchFamily="34" charset="-122"/>
                <a:cs typeface="Libre Baskerville" pitchFamily="34" charset="-120"/>
              </a:rPr>
              <a:t>Data Analytics</a:t>
            </a:r>
            <a:endParaRPr lang="en-US" sz="2233" dirty="0"/>
          </a:p>
        </p:txBody>
      </p:sp>
      <p:sp>
        <p:nvSpPr>
          <p:cNvPr id="8" name="Text 5"/>
          <p:cNvSpPr/>
          <p:nvPr/>
        </p:nvSpPr>
        <p:spPr>
          <a:xfrm>
            <a:off x="5332928" y="4569738"/>
            <a:ext cx="3978116" cy="1451610"/>
          </a:xfrm>
          <a:prstGeom prst="rect">
            <a:avLst/>
          </a:prstGeom>
          <a:noFill/>
          <a:ln/>
        </p:spPr>
        <p:txBody>
          <a:bodyPr wrap="square" rtlCol="0" anchor="t"/>
          <a:lstStyle/>
          <a:p>
            <a:pPr marL="0" indent="0">
              <a:lnSpc>
                <a:spcPts val="2858"/>
              </a:lnSpc>
              <a:buNone/>
            </a:pPr>
            <a:r>
              <a:rPr lang="en-US" sz="1786" dirty="0">
                <a:solidFill>
                  <a:srgbClr val="454240"/>
                </a:solidFill>
                <a:latin typeface="DM Sans" pitchFamily="34" charset="0"/>
                <a:ea typeface="DM Sans" pitchFamily="34" charset="-122"/>
                <a:cs typeface="DM Sans" pitchFamily="34" charset="-120"/>
              </a:rPr>
              <a:t>Use machine learning algorithms to analyze sensor data and provide actionable insights for optimal crop management.</a:t>
            </a:r>
            <a:endParaRPr lang="en-US" sz="1786" dirty="0"/>
          </a:p>
        </p:txBody>
      </p:sp>
      <p:sp>
        <p:nvSpPr>
          <p:cNvPr id="9" name="Text 6"/>
          <p:cNvSpPr/>
          <p:nvPr/>
        </p:nvSpPr>
        <p:spPr>
          <a:xfrm>
            <a:off x="9872067" y="3988594"/>
            <a:ext cx="3096101" cy="354330"/>
          </a:xfrm>
          <a:prstGeom prst="rect">
            <a:avLst/>
          </a:prstGeom>
          <a:noFill/>
          <a:ln/>
        </p:spPr>
        <p:txBody>
          <a:bodyPr wrap="none" rtlCol="0" anchor="t"/>
          <a:lstStyle/>
          <a:p>
            <a:pPr marL="0" indent="0">
              <a:lnSpc>
                <a:spcPts val="2791"/>
              </a:lnSpc>
              <a:buNone/>
            </a:pPr>
            <a:r>
              <a:rPr lang="en-US" sz="2233" dirty="0">
                <a:solidFill>
                  <a:srgbClr val="5C4E3D"/>
                </a:solidFill>
                <a:latin typeface="Libre Baskerville" pitchFamily="34" charset="0"/>
                <a:ea typeface="Libre Baskerville" pitchFamily="34" charset="-122"/>
                <a:cs typeface="Libre Baskerville" pitchFamily="34" charset="-120"/>
              </a:rPr>
              <a:t>Automated Irrigation</a:t>
            </a:r>
            <a:endParaRPr lang="en-US" sz="2233" dirty="0"/>
          </a:p>
        </p:txBody>
      </p:sp>
      <p:sp>
        <p:nvSpPr>
          <p:cNvPr id="10" name="Text 7"/>
          <p:cNvSpPr/>
          <p:nvPr/>
        </p:nvSpPr>
        <p:spPr>
          <a:xfrm>
            <a:off x="9872067" y="4569738"/>
            <a:ext cx="3978116" cy="1088708"/>
          </a:xfrm>
          <a:prstGeom prst="rect">
            <a:avLst/>
          </a:prstGeom>
          <a:noFill/>
          <a:ln/>
        </p:spPr>
        <p:txBody>
          <a:bodyPr wrap="square" rtlCol="0" anchor="t"/>
          <a:lstStyle/>
          <a:p>
            <a:pPr marL="0" indent="0">
              <a:lnSpc>
                <a:spcPts val="2858"/>
              </a:lnSpc>
              <a:buNone/>
            </a:pPr>
            <a:r>
              <a:rPr lang="en-US" sz="1786" dirty="0">
                <a:solidFill>
                  <a:srgbClr val="454240"/>
                </a:solidFill>
                <a:latin typeface="DM Sans" pitchFamily="34" charset="0"/>
                <a:ea typeface="DM Sans" pitchFamily="34" charset="-122"/>
                <a:cs typeface="DM Sans" pitchFamily="34" charset="-120"/>
              </a:rPr>
              <a:t>Implement smart irrigation systems that adjust water flow based on plant needs, reducing water waste.</a:t>
            </a:r>
            <a:endParaRPr lang="en-US" sz="1786"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672"/>
          </a:xfrm>
          <a:prstGeom prst="rect">
            <a:avLst/>
          </a:prstGeom>
          <a:solidFill>
            <a:srgbClr val="FFFDFA"/>
          </a:solidFill>
          <a:ln/>
        </p:spPr>
      </p:sp>
      <p:pic>
        <p:nvPicPr>
          <p:cNvPr id="4" name="Image 1" descr="preencoded.png"/>
          <p:cNvPicPr>
            <a:picLocks noChangeAspect="1"/>
          </p:cNvPicPr>
          <p:nvPr/>
        </p:nvPicPr>
        <p:blipFill>
          <a:blip r:embed="rId4"/>
          <a:stretch>
            <a:fillRect/>
          </a:stretch>
        </p:blipFill>
        <p:spPr>
          <a:xfrm>
            <a:off x="9144000" y="0"/>
            <a:ext cx="5486400" cy="8230672"/>
          </a:xfrm>
          <a:prstGeom prst="rect">
            <a:avLst/>
          </a:prstGeom>
        </p:spPr>
      </p:pic>
      <p:pic>
        <p:nvPicPr>
          <p:cNvPr id="5" name="Image 2" descr="preencoded.png"/>
          <p:cNvPicPr>
            <a:picLocks noChangeAspect="1"/>
          </p:cNvPicPr>
          <p:nvPr/>
        </p:nvPicPr>
        <p:blipFill>
          <a:blip r:embed="rId5"/>
          <a:stretch>
            <a:fillRect/>
          </a:stretch>
        </p:blipFill>
        <p:spPr>
          <a:xfrm>
            <a:off x="9410224" y="2257544"/>
            <a:ext cx="4953953" cy="3715464"/>
          </a:xfrm>
          <a:prstGeom prst="rect">
            <a:avLst/>
          </a:prstGeom>
        </p:spPr>
      </p:pic>
      <p:sp>
        <p:nvSpPr>
          <p:cNvPr id="6" name="Text 1"/>
          <p:cNvSpPr/>
          <p:nvPr/>
        </p:nvSpPr>
        <p:spPr>
          <a:xfrm>
            <a:off x="745569" y="585788"/>
            <a:ext cx="7652861" cy="1997035"/>
          </a:xfrm>
          <a:prstGeom prst="rect">
            <a:avLst/>
          </a:prstGeom>
          <a:noFill/>
          <a:ln/>
        </p:spPr>
        <p:txBody>
          <a:bodyPr wrap="square" rtlCol="0" anchor="t"/>
          <a:lstStyle/>
          <a:p>
            <a:pPr marL="0" indent="0">
              <a:lnSpc>
                <a:spcPts val="5242"/>
              </a:lnSpc>
              <a:buNone/>
            </a:pPr>
            <a:r>
              <a:rPr lang="en-US" sz="4193" dirty="0">
                <a:solidFill>
                  <a:srgbClr val="5C4E3D"/>
                </a:solidFill>
                <a:latin typeface="Libre Baskerville" pitchFamily="34" charset="0"/>
                <a:ea typeface="Libre Baskerville" pitchFamily="34" charset="-122"/>
                <a:cs typeface="Libre Baskerville" pitchFamily="34" charset="-120"/>
              </a:rPr>
              <a:t>Innovative Ideas: Sustainable Agriculture Practices</a:t>
            </a:r>
            <a:endParaRPr lang="en-US" sz="4193" dirty="0"/>
          </a:p>
        </p:txBody>
      </p:sp>
      <p:sp>
        <p:nvSpPr>
          <p:cNvPr id="7" name="Shape 2"/>
          <p:cNvSpPr/>
          <p:nvPr/>
        </p:nvSpPr>
        <p:spPr>
          <a:xfrm>
            <a:off x="745569" y="2902268"/>
            <a:ext cx="3719989" cy="2264807"/>
          </a:xfrm>
          <a:prstGeom prst="roundRect">
            <a:avLst>
              <a:gd name="adj" fmla="val 3950"/>
            </a:avLst>
          </a:prstGeom>
          <a:solidFill>
            <a:srgbClr val="F7EDD4"/>
          </a:solidFill>
          <a:ln w="7620">
            <a:solidFill>
              <a:srgbClr val="DDD3BA"/>
            </a:solidFill>
            <a:prstDash val="solid"/>
          </a:ln>
        </p:spPr>
      </p:sp>
      <p:sp>
        <p:nvSpPr>
          <p:cNvPr id="8" name="Text 3"/>
          <p:cNvSpPr/>
          <p:nvPr/>
        </p:nvSpPr>
        <p:spPr>
          <a:xfrm>
            <a:off x="966192" y="3122890"/>
            <a:ext cx="2662714" cy="332780"/>
          </a:xfrm>
          <a:prstGeom prst="rect">
            <a:avLst/>
          </a:prstGeom>
          <a:noFill/>
          <a:ln/>
        </p:spPr>
        <p:txBody>
          <a:bodyPr wrap="none" rtlCol="0" anchor="t"/>
          <a:lstStyle/>
          <a:p>
            <a:pPr marL="0" indent="0">
              <a:lnSpc>
                <a:spcPts val="2621"/>
              </a:lnSpc>
              <a:buNone/>
            </a:pPr>
            <a:r>
              <a:rPr lang="en-US" sz="2097" dirty="0">
                <a:solidFill>
                  <a:srgbClr val="454240"/>
                </a:solidFill>
                <a:latin typeface="Libre Baskerville" pitchFamily="34" charset="0"/>
                <a:ea typeface="Libre Baskerville" pitchFamily="34" charset="-122"/>
                <a:cs typeface="Libre Baskerville" pitchFamily="34" charset="-120"/>
              </a:rPr>
              <a:t>Precision Farming</a:t>
            </a:r>
            <a:endParaRPr lang="en-US" sz="2097" dirty="0"/>
          </a:p>
        </p:txBody>
      </p:sp>
      <p:sp>
        <p:nvSpPr>
          <p:cNvPr id="9" name="Text 4"/>
          <p:cNvSpPr/>
          <p:nvPr/>
        </p:nvSpPr>
        <p:spPr>
          <a:xfrm>
            <a:off x="966192" y="3583424"/>
            <a:ext cx="3278743" cy="1022271"/>
          </a:xfrm>
          <a:prstGeom prst="rect">
            <a:avLst/>
          </a:prstGeom>
          <a:noFill/>
          <a:ln/>
        </p:spPr>
        <p:txBody>
          <a:bodyPr wrap="square" rtlCol="0" anchor="t"/>
          <a:lstStyle/>
          <a:p>
            <a:pPr marL="0" indent="0">
              <a:lnSpc>
                <a:spcPts val="2684"/>
              </a:lnSpc>
              <a:buNone/>
            </a:pPr>
            <a:r>
              <a:rPr lang="en-US" sz="1677" dirty="0">
                <a:solidFill>
                  <a:srgbClr val="454240"/>
                </a:solidFill>
                <a:latin typeface="DM Sans" pitchFamily="34" charset="0"/>
                <a:ea typeface="DM Sans" pitchFamily="34" charset="-122"/>
                <a:cs typeface="DM Sans" pitchFamily="34" charset="-120"/>
              </a:rPr>
              <a:t>Use advanced technologies to optimize resource usage and minimize environmental impact.</a:t>
            </a:r>
            <a:endParaRPr lang="en-US" sz="1677" dirty="0"/>
          </a:p>
        </p:txBody>
      </p:sp>
      <p:sp>
        <p:nvSpPr>
          <p:cNvPr id="10" name="Shape 5"/>
          <p:cNvSpPr/>
          <p:nvPr/>
        </p:nvSpPr>
        <p:spPr>
          <a:xfrm>
            <a:off x="4678561" y="2902268"/>
            <a:ext cx="3719989" cy="2264807"/>
          </a:xfrm>
          <a:prstGeom prst="roundRect">
            <a:avLst>
              <a:gd name="adj" fmla="val 3950"/>
            </a:avLst>
          </a:prstGeom>
          <a:solidFill>
            <a:srgbClr val="F7EDD4"/>
          </a:solidFill>
          <a:ln w="7620">
            <a:solidFill>
              <a:srgbClr val="DDD3BA"/>
            </a:solidFill>
            <a:prstDash val="solid"/>
          </a:ln>
        </p:spPr>
      </p:sp>
      <p:sp>
        <p:nvSpPr>
          <p:cNvPr id="11" name="Text 6"/>
          <p:cNvSpPr/>
          <p:nvPr/>
        </p:nvSpPr>
        <p:spPr>
          <a:xfrm>
            <a:off x="4899184" y="3122890"/>
            <a:ext cx="2662714" cy="332780"/>
          </a:xfrm>
          <a:prstGeom prst="rect">
            <a:avLst/>
          </a:prstGeom>
          <a:noFill/>
          <a:ln/>
        </p:spPr>
        <p:txBody>
          <a:bodyPr wrap="none" rtlCol="0" anchor="t"/>
          <a:lstStyle/>
          <a:p>
            <a:pPr marL="0" indent="0">
              <a:lnSpc>
                <a:spcPts val="2621"/>
              </a:lnSpc>
              <a:buNone/>
            </a:pPr>
            <a:r>
              <a:rPr lang="en-US" sz="2097" dirty="0">
                <a:solidFill>
                  <a:srgbClr val="454240"/>
                </a:solidFill>
                <a:latin typeface="Libre Baskerville" pitchFamily="34" charset="0"/>
                <a:ea typeface="Libre Baskerville" pitchFamily="34" charset="-122"/>
                <a:cs typeface="Libre Baskerville" pitchFamily="34" charset="-120"/>
              </a:rPr>
              <a:t>Vertical Farming</a:t>
            </a:r>
            <a:endParaRPr lang="en-US" sz="2097" dirty="0"/>
          </a:p>
        </p:txBody>
      </p:sp>
      <p:sp>
        <p:nvSpPr>
          <p:cNvPr id="12" name="Text 7"/>
          <p:cNvSpPr/>
          <p:nvPr/>
        </p:nvSpPr>
        <p:spPr>
          <a:xfrm>
            <a:off x="4899184" y="3583424"/>
            <a:ext cx="3278743" cy="1363028"/>
          </a:xfrm>
          <a:prstGeom prst="rect">
            <a:avLst/>
          </a:prstGeom>
          <a:noFill/>
          <a:ln/>
        </p:spPr>
        <p:txBody>
          <a:bodyPr wrap="square" rtlCol="0" anchor="t"/>
          <a:lstStyle/>
          <a:p>
            <a:pPr marL="0" indent="0">
              <a:lnSpc>
                <a:spcPts val="2684"/>
              </a:lnSpc>
              <a:buNone/>
            </a:pPr>
            <a:r>
              <a:rPr lang="en-US" sz="1677" dirty="0">
                <a:solidFill>
                  <a:srgbClr val="454240"/>
                </a:solidFill>
                <a:latin typeface="DM Sans" pitchFamily="34" charset="0"/>
                <a:ea typeface="DM Sans" pitchFamily="34" charset="-122"/>
                <a:cs typeface="DM Sans" pitchFamily="34" charset="-120"/>
              </a:rPr>
              <a:t>Grow crops in vertically stacked layers, maximizing land usage and reducing transportation costs.</a:t>
            </a:r>
            <a:endParaRPr lang="en-US" sz="1677" dirty="0"/>
          </a:p>
        </p:txBody>
      </p:sp>
      <p:sp>
        <p:nvSpPr>
          <p:cNvPr id="13" name="Shape 8"/>
          <p:cNvSpPr/>
          <p:nvPr/>
        </p:nvSpPr>
        <p:spPr>
          <a:xfrm>
            <a:off x="745569" y="5380077"/>
            <a:ext cx="3719989" cy="2264807"/>
          </a:xfrm>
          <a:prstGeom prst="roundRect">
            <a:avLst>
              <a:gd name="adj" fmla="val 3950"/>
            </a:avLst>
          </a:prstGeom>
          <a:solidFill>
            <a:srgbClr val="F7EDD4"/>
          </a:solidFill>
          <a:ln w="7620">
            <a:solidFill>
              <a:srgbClr val="DDD3BA"/>
            </a:solidFill>
            <a:prstDash val="solid"/>
          </a:ln>
        </p:spPr>
      </p:sp>
      <p:sp>
        <p:nvSpPr>
          <p:cNvPr id="14" name="Text 9"/>
          <p:cNvSpPr/>
          <p:nvPr/>
        </p:nvSpPr>
        <p:spPr>
          <a:xfrm>
            <a:off x="966192" y="5600700"/>
            <a:ext cx="2662714" cy="332780"/>
          </a:xfrm>
          <a:prstGeom prst="rect">
            <a:avLst/>
          </a:prstGeom>
          <a:noFill/>
          <a:ln/>
        </p:spPr>
        <p:txBody>
          <a:bodyPr wrap="none" rtlCol="0" anchor="t"/>
          <a:lstStyle/>
          <a:p>
            <a:pPr marL="0" indent="0">
              <a:lnSpc>
                <a:spcPts val="2621"/>
              </a:lnSpc>
              <a:buNone/>
            </a:pPr>
            <a:r>
              <a:rPr lang="en-US" sz="2097" dirty="0">
                <a:solidFill>
                  <a:srgbClr val="454240"/>
                </a:solidFill>
                <a:latin typeface="Libre Baskerville" pitchFamily="34" charset="0"/>
                <a:ea typeface="Libre Baskerville" pitchFamily="34" charset="-122"/>
                <a:cs typeface="Libre Baskerville" pitchFamily="34" charset="-120"/>
              </a:rPr>
              <a:t>Renewable Energy</a:t>
            </a:r>
            <a:endParaRPr lang="en-US" sz="2097" dirty="0"/>
          </a:p>
        </p:txBody>
      </p:sp>
      <p:sp>
        <p:nvSpPr>
          <p:cNvPr id="15" name="Text 10"/>
          <p:cNvSpPr/>
          <p:nvPr/>
        </p:nvSpPr>
        <p:spPr>
          <a:xfrm>
            <a:off x="966192" y="6061234"/>
            <a:ext cx="3278743" cy="1022271"/>
          </a:xfrm>
          <a:prstGeom prst="rect">
            <a:avLst/>
          </a:prstGeom>
          <a:noFill/>
          <a:ln/>
        </p:spPr>
        <p:txBody>
          <a:bodyPr wrap="square" rtlCol="0" anchor="t"/>
          <a:lstStyle/>
          <a:p>
            <a:pPr marL="0" indent="0">
              <a:lnSpc>
                <a:spcPts val="2684"/>
              </a:lnSpc>
              <a:buNone/>
            </a:pPr>
            <a:r>
              <a:rPr lang="en-US" sz="1677" dirty="0">
                <a:solidFill>
                  <a:srgbClr val="454240"/>
                </a:solidFill>
                <a:latin typeface="DM Sans" pitchFamily="34" charset="0"/>
                <a:ea typeface="DM Sans" pitchFamily="34" charset="-122"/>
                <a:cs typeface="DM Sans" pitchFamily="34" charset="-120"/>
              </a:rPr>
              <a:t>Integrate solar, wind, or other renewable energy sources to power agricultural operations.</a:t>
            </a:r>
            <a:endParaRPr lang="en-US" sz="1677" dirty="0"/>
          </a:p>
        </p:txBody>
      </p:sp>
      <p:sp>
        <p:nvSpPr>
          <p:cNvPr id="16" name="Shape 11"/>
          <p:cNvSpPr/>
          <p:nvPr/>
        </p:nvSpPr>
        <p:spPr>
          <a:xfrm>
            <a:off x="4678561" y="5380077"/>
            <a:ext cx="3719989" cy="2264807"/>
          </a:xfrm>
          <a:prstGeom prst="roundRect">
            <a:avLst>
              <a:gd name="adj" fmla="val 3950"/>
            </a:avLst>
          </a:prstGeom>
          <a:solidFill>
            <a:srgbClr val="F7EDD4"/>
          </a:solidFill>
          <a:ln w="7620">
            <a:solidFill>
              <a:srgbClr val="DDD3BA"/>
            </a:solidFill>
            <a:prstDash val="solid"/>
          </a:ln>
        </p:spPr>
      </p:sp>
      <p:sp>
        <p:nvSpPr>
          <p:cNvPr id="17" name="Text 12"/>
          <p:cNvSpPr/>
          <p:nvPr/>
        </p:nvSpPr>
        <p:spPr>
          <a:xfrm>
            <a:off x="4899184" y="5600700"/>
            <a:ext cx="2662714" cy="332780"/>
          </a:xfrm>
          <a:prstGeom prst="rect">
            <a:avLst/>
          </a:prstGeom>
          <a:noFill/>
          <a:ln/>
        </p:spPr>
        <p:txBody>
          <a:bodyPr wrap="none" rtlCol="0" anchor="t"/>
          <a:lstStyle/>
          <a:p>
            <a:pPr marL="0" indent="0">
              <a:lnSpc>
                <a:spcPts val="2621"/>
              </a:lnSpc>
              <a:buNone/>
            </a:pPr>
            <a:r>
              <a:rPr lang="en-US" sz="2097" dirty="0">
                <a:solidFill>
                  <a:srgbClr val="454240"/>
                </a:solidFill>
                <a:latin typeface="Libre Baskerville" pitchFamily="34" charset="0"/>
                <a:ea typeface="Libre Baskerville" pitchFamily="34" charset="-122"/>
                <a:cs typeface="Libre Baskerville" pitchFamily="34" charset="-120"/>
              </a:rPr>
              <a:t>Waste Recycling</a:t>
            </a:r>
            <a:endParaRPr lang="en-US" sz="2097" dirty="0"/>
          </a:p>
        </p:txBody>
      </p:sp>
      <p:sp>
        <p:nvSpPr>
          <p:cNvPr id="18" name="Text 13"/>
          <p:cNvSpPr/>
          <p:nvPr/>
        </p:nvSpPr>
        <p:spPr>
          <a:xfrm>
            <a:off x="4899184" y="6061234"/>
            <a:ext cx="3278743" cy="1363028"/>
          </a:xfrm>
          <a:prstGeom prst="rect">
            <a:avLst/>
          </a:prstGeom>
          <a:noFill/>
          <a:ln/>
        </p:spPr>
        <p:txBody>
          <a:bodyPr wrap="square" rtlCol="0" anchor="t"/>
          <a:lstStyle/>
          <a:p>
            <a:pPr marL="0" indent="0">
              <a:lnSpc>
                <a:spcPts val="2684"/>
              </a:lnSpc>
              <a:buNone/>
            </a:pPr>
            <a:r>
              <a:rPr lang="en-US" sz="1677" dirty="0">
                <a:solidFill>
                  <a:srgbClr val="454240"/>
                </a:solidFill>
                <a:latin typeface="DM Sans" pitchFamily="34" charset="0"/>
                <a:ea typeface="DM Sans" pitchFamily="34" charset="-122"/>
                <a:cs typeface="DM Sans" pitchFamily="34" charset="-120"/>
              </a:rPr>
              <a:t>Develop systems to reuse and recycle agricultural waste, minimizing environmental pollution.</a:t>
            </a:r>
            <a:endParaRPr lang="en-US" sz="1677"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icPr>
            <a:picLocks noChangeAspect="1"/>
          </p:cNvPicPr>
          <p:nvPr/>
        </p:nvPicPr>
        <p:blipFill>
          <a:blip r:embed="rId4"/>
          <a:stretch>
            <a:fillRect/>
          </a:stretch>
        </p:blipFill>
        <p:spPr>
          <a:xfrm>
            <a:off x="0" y="0"/>
            <a:ext cx="14630400" cy="2185630"/>
          </a:xfrm>
          <a:prstGeom prst="rect">
            <a:avLst/>
          </a:prstGeom>
        </p:spPr>
      </p:pic>
      <p:sp>
        <p:nvSpPr>
          <p:cNvPr id="5" name="Text 1"/>
          <p:cNvSpPr/>
          <p:nvPr/>
        </p:nvSpPr>
        <p:spPr>
          <a:xfrm>
            <a:off x="1534001" y="2805470"/>
            <a:ext cx="11562278" cy="1092994"/>
          </a:xfrm>
          <a:prstGeom prst="rect">
            <a:avLst/>
          </a:prstGeom>
          <a:noFill/>
          <a:ln/>
        </p:spPr>
        <p:txBody>
          <a:bodyPr wrap="square" rtlCol="0" anchor="t"/>
          <a:lstStyle/>
          <a:p>
            <a:pPr marL="0" indent="0">
              <a:lnSpc>
                <a:spcPts val="4303"/>
              </a:lnSpc>
              <a:buNone/>
            </a:pPr>
            <a:r>
              <a:rPr lang="en-US" sz="3442" dirty="0">
                <a:solidFill>
                  <a:srgbClr val="5C4E3D"/>
                </a:solidFill>
                <a:latin typeface="Libre Baskerville" pitchFamily="34" charset="0"/>
                <a:ea typeface="Libre Baskerville" pitchFamily="34" charset="-122"/>
                <a:cs typeface="Libre Baskerville" pitchFamily="34" charset="-120"/>
              </a:rPr>
              <a:t>Proposed Solution: Automated Crop Monitoring System</a:t>
            </a:r>
            <a:endParaRPr lang="en-US" sz="3442" dirty="0"/>
          </a:p>
        </p:txBody>
      </p:sp>
      <p:sp>
        <p:nvSpPr>
          <p:cNvPr id="6" name="Shape 2"/>
          <p:cNvSpPr/>
          <p:nvPr/>
        </p:nvSpPr>
        <p:spPr>
          <a:xfrm>
            <a:off x="4184094" y="5688449"/>
            <a:ext cx="393383" cy="393383"/>
          </a:xfrm>
          <a:prstGeom prst="roundRect">
            <a:avLst>
              <a:gd name="adj" fmla="val 18669"/>
            </a:avLst>
          </a:prstGeom>
          <a:solidFill>
            <a:srgbClr val="F7EDD4"/>
          </a:solidFill>
          <a:ln w="7620">
            <a:solidFill>
              <a:srgbClr val="DDD3BA"/>
            </a:solidFill>
            <a:prstDash val="solid"/>
          </a:ln>
        </p:spPr>
      </p:sp>
      <p:sp>
        <p:nvSpPr>
          <p:cNvPr id="7" name="Text 3"/>
          <p:cNvSpPr/>
          <p:nvPr/>
        </p:nvSpPr>
        <p:spPr>
          <a:xfrm>
            <a:off x="4322207" y="5753933"/>
            <a:ext cx="117038" cy="262295"/>
          </a:xfrm>
          <a:prstGeom prst="rect">
            <a:avLst/>
          </a:prstGeom>
          <a:noFill/>
          <a:ln/>
        </p:spPr>
        <p:txBody>
          <a:bodyPr wrap="none" rtlCol="0" anchor="t"/>
          <a:lstStyle/>
          <a:p>
            <a:pPr marL="0" indent="0" algn="ctr">
              <a:lnSpc>
                <a:spcPts val="2065"/>
              </a:lnSpc>
              <a:buNone/>
            </a:pPr>
            <a:r>
              <a:rPr lang="en-US" sz="2065" dirty="0">
                <a:solidFill>
                  <a:srgbClr val="454240"/>
                </a:solidFill>
                <a:latin typeface="Libre Baskerville" pitchFamily="34" charset="0"/>
                <a:ea typeface="Libre Baskerville" pitchFamily="34" charset="-122"/>
                <a:cs typeface="Libre Baskerville" pitchFamily="34" charset="-120"/>
              </a:rPr>
              <a:t>1</a:t>
            </a:r>
            <a:endParaRPr lang="en-US" sz="2065" dirty="0"/>
          </a:p>
        </p:txBody>
      </p:sp>
      <p:sp>
        <p:nvSpPr>
          <p:cNvPr id="8" name="Text 4"/>
          <p:cNvSpPr/>
          <p:nvPr/>
        </p:nvSpPr>
        <p:spPr>
          <a:xfrm>
            <a:off x="3288030" y="4160639"/>
            <a:ext cx="2185630" cy="273248"/>
          </a:xfrm>
          <a:prstGeom prst="rect">
            <a:avLst/>
          </a:prstGeom>
          <a:noFill/>
          <a:ln/>
        </p:spPr>
        <p:txBody>
          <a:bodyPr wrap="none" rtlCol="0" anchor="t"/>
          <a:lstStyle/>
          <a:p>
            <a:pPr marL="0" indent="0" algn="ctr">
              <a:lnSpc>
                <a:spcPts val="2151"/>
              </a:lnSpc>
              <a:buNone/>
            </a:pPr>
            <a:r>
              <a:rPr lang="en-US" sz="1721" dirty="0">
                <a:solidFill>
                  <a:srgbClr val="454240"/>
                </a:solidFill>
                <a:latin typeface="Libre Baskerville" pitchFamily="34" charset="0"/>
                <a:ea typeface="Libre Baskerville" pitchFamily="34" charset="-122"/>
                <a:cs typeface="Libre Baskerville" pitchFamily="34" charset="-120"/>
              </a:rPr>
              <a:t>Sensor Integration</a:t>
            </a:r>
            <a:endParaRPr lang="en-US" sz="1721" dirty="0"/>
          </a:p>
        </p:txBody>
      </p:sp>
      <p:sp>
        <p:nvSpPr>
          <p:cNvPr id="9" name="Text 5"/>
          <p:cNvSpPr/>
          <p:nvPr/>
        </p:nvSpPr>
        <p:spPr>
          <a:xfrm>
            <a:off x="1708785" y="4538782"/>
            <a:ext cx="5344120" cy="559594"/>
          </a:xfrm>
          <a:prstGeom prst="rect">
            <a:avLst/>
          </a:prstGeom>
          <a:noFill/>
          <a:ln/>
        </p:spPr>
        <p:txBody>
          <a:bodyPr wrap="square" rtlCol="0" anchor="t"/>
          <a:lstStyle/>
          <a:p>
            <a:pPr marL="0" indent="0" algn="ctr">
              <a:lnSpc>
                <a:spcPts val="2203"/>
              </a:lnSpc>
              <a:buNone/>
            </a:pPr>
            <a:r>
              <a:rPr lang="en-US" sz="1377" dirty="0">
                <a:solidFill>
                  <a:srgbClr val="454240"/>
                </a:solidFill>
                <a:latin typeface="DM Sans" pitchFamily="34" charset="0"/>
                <a:ea typeface="DM Sans" pitchFamily="34" charset="-122"/>
                <a:cs typeface="DM Sans" pitchFamily="34" charset="-120"/>
              </a:rPr>
              <a:t>Deploy a network of sensors to continuously gather data on soil, weather, and plant health.</a:t>
            </a:r>
            <a:endParaRPr lang="en-US" sz="1377" dirty="0"/>
          </a:p>
        </p:txBody>
      </p:sp>
      <p:sp>
        <p:nvSpPr>
          <p:cNvPr id="10" name="Shape 6"/>
          <p:cNvSpPr/>
          <p:nvPr/>
        </p:nvSpPr>
        <p:spPr>
          <a:xfrm>
            <a:off x="7118390" y="5688449"/>
            <a:ext cx="393383" cy="393383"/>
          </a:xfrm>
          <a:prstGeom prst="roundRect">
            <a:avLst>
              <a:gd name="adj" fmla="val 18669"/>
            </a:avLst>
          </a:prstGeom>
          <a:solidFill>
            <a:srgbClr val="F7EDD4"/>
          </a:solidFill>
          <a:ln w="7620">
            <a:solidFill>
              <a:srgbClr val="DDD3BA"/>
            </a:solidFill>
            <a:prstDash val="solid"/>
          </a:ln>
        </p:spPr>
      </p:sp>
      <p:sp>
        <p:nvSpPr>
          <p:cNvPr id="11" name="Text 7"/>
          <p:cNvSpPr/>
          <p:nvPr/>
        </p:nvSpPr>
        <p:spPr>
          <a:xfrm>
            <a:off x="7234238" y="5753933"/>
            <a:ext cx="161568" cy="262295"/>
          </a:xfrm>
          <a:prstGeom prst="rect">
            <a:avLst/>
          </a:prstGeom>
          <a:noFill/>
          <a:ln/>
        </p:spPr>
        <p:txBody>
          <a:bodyPr wrap="none" rtlCol="0" anchor="t"/>
          <a:lstStyle/>
          <a:p>
            <a:pPr marL="0" indent="0" algn="ctr">
              <a:lnSpc>
                <a:spcPts val="2065"/>
              </a:lnSpc>
              <a:buNone/>
            </a:pPr>
            <a:r>
              <a:rPr lang="en-US" sz="2065" dirty="0">
                <a:solidFill>
                  <a:srgbClr val="454240"/>
                </a:solidFill>
                <a:latin typeface="Libre Baskerville" pitchFamily="34" charset="0"/>
                <a:ea typeface="Libre Baskerville" pitchFamily="34" charset="-122"/>
                <a:cs typeface="Libre Baskerville" pitchFamily="34" charset="-120"/>
              </a:rPr>
              <a:t>2</a:t>
            </a:r>
            <a:endParaRPr lang="en-US" sz="2065" dirty="0"/>
          </a:p>
        </p:txBody>
      </p:sp>
      <p:sp>
        <p:nvSpPr>
          <p:cNvPr id="12" name="Text 8"/>
          <p:cNvSpPr/>
          <p:nvPr/>
        </p:nvSpPr>
        <p:spPr>
          <a:xfrm>
            <a:off x="6222206" y="6671905"/>
            <a:ext cx="2185630" cy="273248"/>
          </a:xfrm>
          <a:prstGeom prst="rect">
            <a:avLst/>
          </a:prstGeom>
          <a:noFill/>
          <a:ln/>
        </p:spPr>
        <p:txBody>
          <a:bodyPr wrap="none" rtlCol="0" anchor="t"/>
          <a:lstStyle/>
          <a:p>
            <a:pPr marL="0" indent="0" algn="ctr">
              <a:lnSpc>
                <a:spcPts val="2151"/>
              </a:lnSpc>
              <a:buNone/>
            </a:pPr>
            <a:r>
              <a:rPr lang="en-US" sz="1721" dirty="0">
                <a:solidFill>
                  <a:srgbClr val="454240"/>
                </a:solidFill>
                <a:latin typeface="Libre Baskerville" pitchFamily="34" charset="0"/>
                <a:ea typeface="Libre Baskerville" pitchFamily="34" charset="-122"/>
                <a:cs typeface="Libre Baskerville" pitchFamily="34" charset="-120"/>
              </a:rPr>
              <a:t>Data Analytics</a:t>
            </a:r>
            <a:endParaRPr lang="en-US" sz="1721" dirty="0"/>
          </a:p>
        </p:txBody>
      </p:sp>
      <p:sp>
        <p:nvSpPr>
          <p:cNvPr id="13" name="Text 9"/>
          <p:cNvSpPr/>
          <p:nvPr/>
        </p:nvSpPr>
        <p:spPr>
          <a:xfrm>
            <a:off x="4642961" y="7050048"/>
            <a:ext cx="5344239" cy="559594"/>
          </a:xfrm>
          <a:prstGeom prst="rect">
            <a:avLst/>
          </a:prstGeom>
          <a:noFill/>
          <a:ln/>
        </p:spPr>
        <p:txBody>
          <a:bodyPr wrap="square" rtlCol="0" anchor="t"/>
          <a:lstStyle/>
          <a:p>
            <a:pPr marL="0" indent="0" algn="ctr">
              <a:lnSpc>
                <a:spcPts val="2203"/>
              </a:lnSpc>
              <a:buNone/>
            </a:pPr>
            <a:r>
              <a:rPr lang="en-US" sz="1377" dirty="0">
                <a:solidFill>
                  <a:srgbClr val="454240"/>
                </a:solidFill>
                <a:latin typeface="DM Sans" pitchFamily="34" charset="0"/>
                <a:ea typeface="DM Sans" pitchFamily="34" charset="-122"/>
                <a:cs typeface="DM Sans" pitchFamily="34" charset="-120"/>
              </a:rPr>
              <a:t>Use machine learning algorithms to analyze the sensor data and provide real-time insights.</a:t>
            </a:r>
            <a:endParaRPr lang="en-US" sz="1377" dirty="0"/>
          </a:p>
        </p:txBody>
      </p:sp>
      <p:sp>
        <p:nvSpPr>
          <p:cNvPr id="14" name="Shape 10"/>
          <p:cNvSpPr/>
          <p:nvPr/>
        </p:nvSpPr>
        <p:spPr>
          <a:xfrm>
            <a:off x="10052685" y="5688449"/>
            <a:ext cx="393383" cy="393383"/>
          </a:xfrm>
          <a:prstGeom prst="roundRect">
            <a:avLst>
              <a:gd name="adj" fmla="val 18669"/>
            </a:avLst>
          </a:prstGeom>
          <a:solidFill>
            <a:srgbClr val="F7EDD4"/>
          </a:solidFill>
          <a:ln w="7620">
            <a:solidFill>
              <a:srgbClr val="DDD3BA"/>
            </a:solidFill>
            <a:prstDash val="solid"/>
          </a:ln>
        </p:spPr>
      </p:sp>
      <p:sp>
        <p:nvSpPr>
          <p:cNvPr id="15" name="Text 11"/>
          <p:cNvSpPr/>
          <p:nvPr/>
        </p:nvSpPr>
        <p:spPr>
          <a:xfrm>
            <a:off x="10168533" y="5753933"/>
            <a:ext cx="161568" cy="262295"/>
          </a:xfrm>
          <a:prstGeom prst="rect">
            <a:avLst/>
          </a:prstGeom>
          <a:noFill/>
          <a:ln/>
        </p:spPr>
        <p:txBody>
          <a:bodyPr wrap="none" rtlCol="0" anchor="t"/>
          <a:lstStyle/>
          <a:p>
            <a:pPr marL="0" indent="0" algn="ctr">
              <a:lnSpc>
                <a:spcPts val="2065"/>
              </a:lnSpc>
              <a:buNone/>
            </a:pPr>
            <a:r>
              <a:rPr lang="en-US" sz="2065" dirty="0">
                <a:solidFill>
                  <a:srgbClr val="454240"/>
                </a:solidFill>
                <a:latin typeface="Libre Baskerville" pitchFamily="34" charset="0"/>
                <a:ea typeface="Libre Baskerville" pitchFamily="34" charset="-122"/>
                <a:cs typeface="Libre Baskerville" pitchFamily="34" charset="-120"/>
              </a:rPr>
              <a:t>3</a:t>
            </a:r>
            <a:endParaRPr lang="en-US" sz="2065" dirty="0"/>
          </a:p>
        </p:txBody>
      </p:sp>
      <p:sp>
        <p:nvSpPr>
          <p:cNvPr id="16" name="Text 12"/>
          <p:cNvSpPr/>
          <p:nvPr/>
        </p:nvSpPr>
        <p:spPr>
          <a:xfrm>
            <a:off x="8840272" y="4160639"/>
            <a:ext cx="2818209" cy="273248"/>
          </a:xfrm>
          <a:prstGeom prst="rect">
            <a:avLst/>
          </a:prstGeom>
          <a:noFill/>
          <a:ln/>
        </p:spPr>
        <p:txBody>
          <a:bodyPr wrap="none" rtlCol="0" anchor="t"/>
          <a:lstStyle/>
          <a:p>
            <a:pPr marL="0" indent="0" algn="ctr">
              <a:lnSpc>
                <a:spcPts val="2151"/>
              </a:lnSpc>
              <a:buNone/>
            </a:pPr>
            <a:r>
              <a:rPr lang="en-US" sz="1721" dirty="0">
                <a:solidFill>
                  <a:srgbClr val="454240"/>
                </a:solidFill>
                <a:latin typeface="Libre Baskerville" pitchFamily="34" charset="0"/>
                <a:ea typeface="Libre Baskerville" pitchFamily="34" charset="-122"/>
                <a:cs typeface="Libre Baskerville" pitchFamily="34" charset="-120"/>
              </a:rPr>
              <a:t>Automated Interventions</a:t>
            </a:r>
            <a:endParaRPr lang="en-US" sz="1721" dirty="0"/>
          </a:p>
        </p:txBody>
      </p:sp>
      <p:sp>
        <p:nvSpPr>
          <p:cNvPr id="17" name="Text 13"/>
          <p:cNvSpPr/>
          <p:nvPr/>
        </p:nvSpPr>
        <p:spPr>
          <a:xfrm>
            <a:off x="7577257" y="4538782"/>
            <a:ext cx="5344239" cy="559594"/>
          </a:xfrm>
          <a:prstGeom prst="rect">
            <a:avLst/>
          </a:prstGeom>
          <a:noFill/>
          <a:ln/>
        </p:spPr>
        <p:txBody>
          <a:bodyPr wrap="square" rtlCol="0" anchor="t"/>
          <a:lstStyle/>
          <a:p>
            <a:pPr marL="0" indent="0" algn="ctr">
              <a:lnSpc>
                <a:spcPts val="2203"/>
              </a:lnSpc>
              <a:buNone/>
            </a:pPr>
            <a:r>
              <a:rPr lang="en-US" sz="1377" dirty="0">
                <a:solidFill>
                  <a:srgbClr val="454240"/>
                </a:solidFill>
                <a:latin typeface="DM Sans" pitchFamily="34" charset="0"/>
                <a:ea typeface="DM Sans" pitchFamily="34" charset="-122"/>
                <a:cs typeface="DM Sans" pitchFamily="34" charset="-120"/>
              </a:rPr>
              <a:t>Implement automated systems to adjust irrigation, fertilizer application, and pest control based on the insights.</a:t>
            </a:r>
            <a:endParaRPr lang="en-US" sz="1377"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76410" y="2212896"/>
            <a:ext cx="5021461" cy="3803809"/>
          </a:xfrm>
          <a:prstGeom prst="rect">
            <a:avLst/>
          </a:prstGeom>
        </p:spPr>
      </p:pic>
      <p:sp>
        <p:nvSpPr>
          <p:cNvPr id="6" name="Text 1"/>
          <p:cNvSpPr/>
          <p:nvPr/>
        </p:nvSpPr>
        <p:spPr>
          <a:xfrm>
            <a:off x="650915" y="1100733"/>
            <a:ext cx="7159228" cy="581263"/>
          </a:xfrm>
          <a:prstGeom prst="rect">
            <a:avLst/>
          </a:prstGeom>
          <a:noFill/>
          <a:ln/>
        </p:spPr>
        <p:txBody>
          <a:bodyPr wrap="none" rtlCol="0" anchor="t"/>
          <a:lstStyle/>
          <a:p>
            <a:pPr marL="0" indent="0">
              <a:lnSpc>
                <a:spcPts val="4577"/>
              </a:lnSpc>
              <a:buNone/>
            </a:pPr>
            <a:r>
              <a:rPr lang="en-US" sz="3662" dirty="0">
                <a:solidFill>
                  <a:srgbClr val="5C4E3D"/>
                </a:solidFill>
                <a:latin typeface="Libre Baskerville" pitchFamily="34" charset="0"/>
                <a:ea typeface="Libre Baskerville" pitchFamily="34" charset="-122"/>
                <a:cs typeface="Libre Baskerville" pitchFamily="34" charset="-120"/>
              </a:rPr>
              <a:t>Prototype and Demonstration</a:t>
            </a:r>
            <a:endParaRPr lang="en-US" sz="3662" dirty="0"/>
          </a:p>
        </p:txBody>
      </p:sp>
      <p:pic>
        <p:nvPicPr>
          <p:cNvPr id="7" name="Image 3" descr="preencoded.png"/>
          <p:cNvPicPr>
            <a:picLocks noChangeAspect="1"/>
          </p:cNvPicPr>
          <p:nvPr/>
        </p:nvPicPr>
        <p:blipFill>
          <a:blip r:embed="rId6"/>
          <a:stretch>
            <a:fillRect/>
          </a:stretch>
        </p:blipFill>
        <p:spPr>
          <a:xfrm>
            <a:off x="650915" y="1960959"/>
            <a:ext cx="464939" cy="464939"/>
          </a:xfrm>
          <a:prstGeom prst="rect">
            <a:avLst/>
          </a:prstGeom>
        </p:spPr>
      </p:pic>
      <p:sp>
        <p:nvSpPr>
          <p:cNvPr id="8" name="Text 2"/>
          <p:cNvSpPr/>
          <p:nvPr/>
        </p:nvSpPr>
        <p:spPr>
          <a:xfrm>
            <a:off x="650915" y="2611874"/>
            <a:ext cx="2325053" cy="290632"/>
          </a:xfrm>
          <a:prstGeom prst="rect">
            <a:avLst/>
          </a:prstGeom>
          <a:noFill/>
          <a:ln/>
        </p:spPr>
        <p:txBody>
          <a:bodyPr wrap="none" rtlCol="0" anchor="t"/>
          <a:lstStyle/>
          <a:p>
            <a:pPr marL="0" indent="0" algn="l">
              <a:lnSpc>
                <a:spcPts val="2289"/>
              </a:lnSpc>
              <a:buNone/>
            </a:pPr>
            <a:r>
              <a:rPr lang="en-US" sz="1831" dirty="0">
                <a:solidFill>
                  <a:srgbClr val="454240"/>
                </a:solidFill>
                <a:latin typeface="Libre Baskerville" pitchFamily="34" charset="0"/>
                <a:ea typeface="Libre Baskerville" pitchFamily="34" charset="-122"/>
                <a:cs typeface="Libre Baskerville" pitchFamily="34" charset="-120"/>
              </a:rPr>
              <a:t>Sensor Integration</a:t>
            </a:r>
            <a:endParaRPr lang="en-US" sz="1831" dirty="0"/>
          </a:p>
        </p:txBody>
      </p:sp>
      <p:sp>
        <p:nvSpPr>
          <p:cNvPr id="9" name="Text 3"/>
          <p:cNvSpPr/>
          <p:nvPr/>
        </p:nvSpPr>
        <p:spPr>
          <a:xfrm>
            <a:off x="650915" y="3014067"/>
            <a:ext cx="7842171" cy="297537"/>
          </a:xfrm>
          <a:prstGeom prst="rect">
            <a:avLst/>
          </a:prstGeom>
          <a:noFill/>
          <a:ln/>
        </p:spPr>
        <p:txBody>
          <a:bodyPr wrap="none" rtlCol="0" anchor="t"/>
          <a:lstStyle/>
          <a:p>
            <a:pPr marL="0" indent="0" algn="l">
              <a:lnSpc>
                <a:spcPts val="2343"/>
              </a:lnSpc>
              <a:buNone/>
            </a:pPr>
            <a:r>
              <a:rPr lang="en-US" sz="1465" dirty="0">
                <a:solidFill>
                  <a:srgbClr val="454240"/>
                </a:solidFill>
                <a:latin typeface="DM Sans" pitchFamily="34" charset="0"/>
                <a:ea typeface="DM Sans" pitchFamily="34" charset="-122"/>
                <a:cs typeface="DM Sans" pitchFamily="34" charset="-120"/>
              </a:rPr>
              <a:t>Demonstrate the deployment and calibration of various sensors for data collection.</a:t>
            </a:r>
            <a:endParaRPr lang="en-US" sz="1465" dirty="0"/>
          </a:p>
        </p:txBody>
      </p:sp>
      <p:pic>
        <p:nvPicPr>
          <p:cNvPr id="10" name="Image 4" descr="preencoded.png"/>
          <p:cNvPicPr>
            <a:picLocks noChangeAspect="1"/>
          </p:cNvPicPr>
          <p:nvPr/>
        </p:nvPicPr>
        <p:blipFill>
          <a:blip r:embed="rId7"/>
          <a:stretch>
            <a:fillRect/>
          </a:stretch>
        </p:blipFill>
        <p:spPr>
          <a:xfrm>
            <a:off x="650915" y="3869531"/>
            <a:ext cx="464939" cy="464939"/>
          </a:xfrm>
          <a:prstGeom prst="rect">
            <a:avLst/>
          </a:prstGeom>
        </p:spPr>
      </p:pic>
      <p:sp>
        <p:nvSpPr>
          <p:cNvPr id="11" name="Text 4"/>
          <p:cNvSpPr/>
          <p:nvPr/>
        </p:nvSpPr>
        <p:spPr>
          <a:xfrm>
            <a:off x="650915" y="4520446"/>
            <a:ext cx="2325053" cy="290632"/>
          </a:xfrm>
          <a:prstGeom prst="rect">
            <a:avLst/>
          </a:prstGeom>
          <a:noFill/>
          <a:ln/>
        </p:spPr>
        <p:txBody>
          <a:bodyPr wrap="none" rtlCol="0" anchor="t"/>
          <a:lstStyle/>
          <a:p>
            <a:pPr marL="0" indent="0" algn="l">
              <a:lnSpc>
                <a:spcPts val="2289"/>
              </a:lnSpc>
              <a:buNone/>
            </a:pPr>
            <a:r>
              <a:rPr lang="en-US" sz="1831" dirty="0">
                <a:solidFill>
                  <a:srgbClr val="454240"/>
                </a:solidFill>
                <a:latin typeface="Libre Baskerville" pitchFamily="34" charset="0"/>
                <a:ea typeface="Libre Baskerville" pitchFamily="34" charset="-122"/>
                <a:cs typeface="Libre Baskerville" pitchFamily="34" charset="-120"/>
              </a:rPr>
              <a:t>Data Analytics</a:t>
            </a:r>
            <a:endParaRPr lang="en-US" sz="1831" dirty="0"/>
          </a:p>
        </p:txBody>
      </p:sp>
      <p:sp>
        <p:nvSpPr>
          <p:cNvPr id="12" name="Text 5"/>
          <p:cNvSpPr/>
          <p:nvPr/>
        </p:nvSpPr>
        <p:spPr>
          <a:xfrm>
            <a:off x="650915" y="4922639"/>
            <a:ext cx="7842171" cy="297537"/>
          </a:xfrm>
          <a:prstGeom prst="rect">
            <a:avLst/>
          </a:prstGeom>
          <a:noFill/>
          <a:ln/>
        </p:spPr>
        <p:txBody>
          <a:bodyPr wrap="none" rtlCol="0" anchor="t"/>
          <a:lstStyle/>
          <a:p>
            <a:pPr marL="0" indent="0" algn="l">
              <a:lnSpc>
                <a:spcPts val="2343"/>
              </a:lnSpc>
              <a:buNone/>
            </a:pPr>
            <a:r>
              <a:rPr lang="en-US" sz="1465" dirty="0">
                <a:solidFill>
                  <a:srgbClr val="454240"/>
                </a:solidFill>
                <a:latin typeface="DM Sans" pitchFamily="34" charset="0"/>
                <a:ea typeface="DM Sans" pitchFamily="34" charset="-122"/>
                <a:cs typeface="DM Sans" pitchFamily="34" charset="-120"/>
              </a:rPr>
              <a:t>Present the algorithms used to process and interpret the sensor data.</a:t>
            </a:r>
            <a:endParaRPr lang="en-US" sz="1465" dirty="0"/>
          </a:p>
        </p:txBody>
      </p:sp>
      <p:pic>
        <p:nvPicPr>
          <p:cNvPr id="13" name="Image 5" descr="preencoded.png"/>
          <p:cNvPicPr>
            <a:picLocks noChangeAspect="1"/>
          </p:cNvPicPr>
          <p:nvPr/>
        </p:nvPicPr>
        <p:blipFill>
          <a:blip r:embed="rId8"/>
          <a:stretch>
            <a:fillRect/>
          </a:stretch>
        </p:blipFill>
        <p:spPr>
          <a:xfrm>
            <a:off x="650915" y="5778103"/>
            <a:ext cx="464939" cy="464939"/>
          </a:xfrm>
          <a:prstGeom prst="rect">
            <a:avLst/>
          </a:prstGeom>
        </p:spPr>
      </p:pic>
      <p:sp>
        <p:nvSpPr>
          <p:cNvPr id="14" name="Text 6"/>
          <p:cNvSpPr/>
          <p:nvPr/>
        </p:nvSpPr>
        <p:spPr>
          <a:xfrm>
            <a:off x="650915" y="6429018"/>
            <a:ext cx="2997875" cy="290632"/>
          </a:xfrm>
          <a:prstGeom prst="rect">
            <a:avLst/>
          </a:prstGeom>
          <a:noFill/>
          <a:ln/>
        </p:spPr>
        <p:txBody>
          <a:bodyPr wrap="none" rtlCol="0" anchor="t"/>
          <a:lstStyle/>
          <a:p>
            <a:pPr marL="0" indent="0" algn="l">
              <a:lnSpc>
                <a:spcPts val="2289"/>
              </a:lnSpc>
              <a:buNone/>
            </a:pPr>
            <a:r>
              <a:rPr lang="en-US" sz="1831" dirty="0">
                <a:solidFill>
                  <a:srgbClr val="454240"/>
                </a:solidFill>
                <a:latin typeface="Libre Baskerville" pitchFamily="34" charset="0"/>
                <a:ea typeface="Libre Baskerville" pitchFamily="34" charset="-122"/>
                <a:cs typeface="Libre Baskerville" pitchFamily="34" charset="-120"/>
              </a:rPr>
              <a:t>Automated Interventions</a:t>
            </a:r>
            <a:endParaRPr lang="en-US" sz="1831" dirty="0"/>
          </a:p>
        </p:txBody>
      </p:sp>
      <p:sp>
        <p:nvSpPr>
          <p:cNvPr id="15" name="Text 7"/>
          <p:cNvSpPr/>
          <p:nvPr/>
        </p:nvSpPr>
        <p:spPr>
          <a:xfrm>
            <a:off x="650915" y="6831211"/>
            <a:ext cx="7842171" cy="297537"/>
          </a:xfrm>
          <a:prstGeom prst="rect">
            <a:avLst/>
          </a:prstGeom>
          <a:noFill/>
          <a:ln/>
        </p:spPr>
        <p:txBody>
          <a:bodyPr wrap="none" rtlCol="0" anchor="t"/>
          <a:lstStyle/>
          <a:p>
            <a:pPr marL="0" indent="0" algn="l">
              <a:lnSpc>
                <a:spcPts val="2343"/>
              </a:lnSpc>
              <a:buNone/>
            </a:pPr>
            <a:r>
              <a:rPr lang="en-US" sz="1465" dirty="0">
                <a:solidFill>
                  <a:srgbClr val="454240"/>
                </a:solidFill>
                <a:latin typeface="DM Sans" pitchFamily="34" charset="0"/>
                <a:ea typeface="DM Sans" pitchFamily="34" charset="-122"/>
                <a:cs typeface="DM Sans" pitchFamily="34" charset="-120"/>
              </a:rPr>
              <a:t>Show how the system can trigger automated actions based on the analytical insights.</a:t>
            </a:r>
            <a:endParaRPr lang="en-US" sz="146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56223" y="2456855"/>
            <a:ext cx="4973836" cy="3315891"/>
          </a:xfrm>
          <a:prstGeom prst="rect">
            <a:avLst/>
          </a:prstGeom>
        </p:spPr>
      </p:pic>
      <p:sp>
        <p:nvSpPr>
          <p:cNvPr id="6" name="Text 1"/>
          <p:cNvSpPr/>
          <p:nvPr/>
        </p:nvSpPr>
        <p:spPr>
          <a:xfrm>
            <a:off x="6203871" y="663416"/>
            <a:ext cx="7709059" cy="1281113"/>
          </a:xfrm>
          <a:prstGeom prst="rect">
            <a:avLst/>
          </a:prstGeom>
          <a:noFill/>
          <a:ln/>
        </p:spPr>
        <p:txBody>
          <a:bodyPr wrap="square" rtlCol="0" anchor="t"/>
          <a:lstStyle/>
          <a:p>
            <a:pPr marL="0" indent="0">
              <a:lnSpc>
                <a:spcPts val="5044"/>
              </a:lnSpc>
              <a:buNone/>
            </a:pPr>
            <a:r>
              <a:rPr lang="en-US" sz="4035" dirty="0">
                <a:solidFill>
                  <a:srgbClr val="5C4E3D"/>
                </a:solidFill>
                <a:latin typeface="Libre Baskerville" pitchFamily="34" charset="0"/>
                <a:ea typeface="Libre Baskerville" pitchFamily="34" charset="-122"/>
                <a:cs typeface="Libre Baskerville" pitchFamily="34" charset="-120"/>
              </a:rPr>
              <a:t>Practical Implementation and Scalability</a:t>
            </a:r>
            <a:endParaRPr lang="en-US" sz="4035" dirty="0"/>
          </a:p>
        </p:txBody>
      </p:sp>
      <p:pic>
        <p:nvPicPr>
          <p:cNvPr id="7" name="Image 3" descr="preencoded.png"/>
          <p:cNvPicPr>
            <a:picLocks noChangeAspect="1"/>
          </p:cNvPicPr>
          <p:nvPr/>
        </p:nvPicPr>
        <p:blipFill>
          <a:blip r:embed="rId6"/>
          <a:stretch>
            <a:fillRect/>
          </a:stretch>
        </p:blipFill>
        <p:spPr>
          <a:xfrm>
            <a:off x="6203871" y="2251948"/>
            <a:ext cx="1024890" cy="1837134"/>
          </a:xfrm>
          <a:prstGeom prst="rect">
            <a:avLst/>
          </a:prstGeom>
        </p:spPr>
      </p:pic>
      <p:sp>
        <p:nvSpPr>
          <p:cNvPr id="8" name="Text 2"/>
          <p:cNvSpPr/>
          <p:nvPr/>
        </p:nvSpPr>
        <p:spPr>
          <a:xfrm>
            <a:off x="7536180" y="2456855"/>
            <a:ext cx="2562463" cy="320278"/>
          </a:xfrm>
          <a:prstGeom prst="rect">
            <a:avLst/>
          </a:prstGeom>
          <a:noFill/>
          <a:ln/>
        </p:spPr>
        <p:txBody>
          <a:bodyPr wrap="none" rtlCol="0" anchor="t"/>
          <a:lstStyle/>
          <a:p>
            <a:pPr marL="0" indent="0" algn="l">
              <a:lnSpc>
                <a:spcPts val="2522"/>
              </a:lnSpc>
              <a:buNone/>
            </a:pPr>
            <a:r>
              <a:rPr lang="en-US" sz="2018" dirty="0">
                <a:solidFill>
                  <a:srgbClr val="454240"/>
                </a:solidFill>
                <a:latin typeface="Libre Baskerville" pitchFamily="34" charset="0"/>
                <a:ea typeface="Libre Baskerville" pitchFamily="34" charset="-122"/>
                <a:cs typeface="Libre Baskerville" pitchFamily="34" charset="-120"/>
              </a:rPr>
              <a:t>Modular Design</a:t>
            </a:r>
            <a:endParaRPr lang="en-US" sz="2018" dirty="0"/>
          </a:p>
        </p:txBody>
      </p:sp>
      <p:sp>
        <p:nvSpPr>
          <p:cNvPr id="9" name="Text 3"/>
          <p:cNvSpPr/>
          <p:nvPr/>
        </p:nvSpPr>
        <p:spPr>
          <a:xfrm>
            <a:off x="7536180" y="2900124"/>
            <a:ext cx="6376749" cy="984052"/>
          </a:xfrm>
          <a:prstGeom prst="rect">
            <a:avLst/>
          </a:prstGeom>
          <a:noFill/>
          <a:ln/>
        </p:spPr>
        <p:txBody>
          <a:bodyPr wrap="square" rtlCol="0" anchor="t"/>
          <a:lstStyle/>
          <a:p>
            <a:pPr marL="0" indent="0" algn="l">
              <a:lnSpc>
                <a:spcPts val="2583"/>
              </a:lnSpc>
              <a:buNone/>
            </a:pPr>
            <a:r>
              <a:rPr lang="en-US" sz="1614" dirty="0">
                <a:solidFill>
                  <a:srgbClr val="454240"/>
                </a:solidFill>
                <a:latin typeface="DM Sans" pitchFamily="34" charset="0"/>
                <a:ea typeface="DM Sans" pitchFamily="34" charset="-122"/>
                <a:cs typeface="DM Sans" pitchFamily="34" charset="-120"/>
              </a:rPr>
              <a:t>The system should be designed in a modular fashion to allow for easy expansion and adaptability to different farm sizes and crop types.</a:t>
            </a:r>
            <a:endParaRPr lang="en-US" sz="1614" dirty="0"/>
          </a:p>
        </p:txBody>
      </p:sp>
      <p:pic>
        <p:nvPicPr>
          <p:cNvPr id="10" name="Image 4" descr="preencoded.png"/>
          <p:cNvPicPr>
            <a:picLocks noChangeAspect="1"/>
          </p:cNvPicPr>
          <p:nvPr/>
        </p:nvPicPr>
        <p:blipFill>
          <a:blip r:embed="rId7"/>
          <a:stretch>
            <a:fillRect/>
          </a:stretch>
        </p:blipFill>
        <p:spPr>
          <a:xfrm>
            <a:off x="6203871" y="4089083"/>
            <a:ext cx="1024890" cy="1837134"/>
          </a:xfrm>
          <a:prstGeom prst="rect">
            <a:avLst/>
          </a:prstGeom>
        </p:spPr>
      </p:pic>
      <p:sp>
        <p:nvSpPr>
          <p:cNvPr id="11" name="Text 4"/>
          <p:cNvSpPr/>
          <p:nvPr/>
        </p:nvSpPr>
        <p:spPr>
          <a:xfrm>
            <a:off x="7536180" y="4293989"/>
            <a:ext cx="2562463" cy="320278"/>
          </a:xfrm>
          <a:prstGeom prst="rect">
            <a:avLst/>
          </a:prstGeom>
          <a:noFill/>
          <a:ln/>
        </p:spPr>
        <p:txBody>
          <a:bodyPr wrap="none" rtlCol="0" anchor="t"/>
          <a:lstStyle/>
          <a:p>
            <a:pPr marL="0" indent="0" algn="l">
              <a:lnSpc>
                <a:spcPts val="2522"/>
              </a:lnSpc>
              <a:buNone/>
            </a:pPr>
            <a:r>
              <a:rPr lang="en-US" sz="2018" dirty="0">
                <a:solidFill>
                  <a:srgbClr val="454240"/>
                </a:solidFill>
                <a:latin typeface="Libre Baskerville" pitchFamily="34" charset="0"/>
                <a:ea typeface="Libre Baskerville" pitchFamily="34" charset="-122"/>
                <a:cs typeface="Libre Baskerville" pitchFamily="34" charset="-120"/>
              </a:rPr>
              <a:t>Cost-Effective</a:t>
            </a:r>
            <a:endParaRPr lang="en-US" sz="2018" dirty="0"/>
          </a:p>
        </p:txBody>
      </p:sp>
      <p:sp>
        <p:nvSpPr>
          <p:cNvPr id="12" name="Text 5"/>
          <p:cNvSpPr/>
          <p:nvPr/>
        </p:nvSpPr>
        <p:spPr>
          <a:xfrm>
            <a:off x="7536180" y="4737259"/>
            <a:ext cx="6376749" cy="984052"/>
          </a:xfrm>
          <a:prstGeom prst="rect">
            <a:avLst/>
          </a:prstGeom>
          <a:noFill/>
          <a:ln/>
        </p:spPr>
        <p:txBody>
          <a:bodyPr wrap="square" rtlCol="0" anchor="t"/>
          <a:lstStyle/>
          <a:p>
            <a:pPr marL="0" indent="0" algn="l">
              <a:lnSpc>
                <a:spcPts val="2583"/>
              </a:lnSpc>
              <a:buNone/>
            </a:pPr>
            <a:r>
              <a:rPr lang="en-US" sz="1614" dirty="0">
                <a:solidFill>
                  <a:srgbClr val="454240"/>
                </a:solidFill>
                <a:latin typeface="DM Sans" pitchFamily="34" charset="0"/>
                <a:ea typeface="DM Sans" pitchFamily="34" charset="-122"/>
                <a:cs typeface="DM Sans" pitchFamily="34" charset="-120"/>
              </a:rPr>
              <a:t>Utilize affordable and readily available hardware and software components to make the solution accessible to small-scale farmers.</a:t>
            </a:r>
            <a:endParaRPr lang="en-US" sz="1614" dirty="0"/>
          </a:p>
        </p:txBody>
      </p:sp>
      <p:pic>
        <p:nvPicPr>
          <p:cNvPr id="13" name="Image 5" descr="preencoded.png"/>
          <p:cNvPicPr>
            <a:picLocks noChangeAspect="1"/>
          </p:cNvPicPr>
          <p:nvPr/>
        </p:nvPicPr>
        <p:blipFill>
          <a:blip r:embed="rId8"/>
          <a:stretch>
            <a:fillRect/>
          </a:stretch>
        </p:blipFill>
        <p:spPr>
          <a:xfrm>
            <a:off x="6203871" y="5926217"/>
            <a:ext cx="1024890" cy="1639967"/>
          </a:xfrm>
          <a:prstGeom prst="rect">
            <a:avLst/>
          </a:prstGeom>
        </p:spPr>
      </p:pic>
      <p:sp>
        <p:nvSpPr>
          <p:cNvPr id="14" name="Text 6"/>
          <p:cNvSpPr/>
          <p:nvPr/>
        </p:nvSpPr>
        <p:spPr>
          <a:xfrm>
            <a:off x="7536180" y="6131123"/>
            <a:ext cx="2562463" cy="320278"/>
          </a:xfrm>
          <a:prstGeom prst="rect">
            <a:avLst/>
          </a:prstGeom>
          <a:noFill/>
          <a:ln/>
        </p:spPr>
        <p:txBody>
          <a:bodyPr wrap="none" rtlCol="0" anchor="t"/>
          <a:lstStyle/>
          <a:p>
            <a:pPr marL="0" indent="0" algn="l">
              <a:lnSpc>
                <a:spcPts val="2522"/>
              </a:lnSpc>
              <a:buNone/>
            </a:pPr>
            <a:r>
              <a:rPr lang="en-US" sz="2018" dirty="0">
                <a:solidFill>
                  <a:srgbClr val="454240"/>
                </a:solidFill>
                <a:latin typeface="Libre Baskerville" pitchFamily="34" charset="0"/>
                <a:ea typeface="Libre Baskerville" pitchFamily="34" charset="-122"/>
                <a:cs typeface="Libre Baskerville" pitchFamily="34" charset="-120"/>
              </a:rPr>
              <a:t>Adaptability</a:t>
            </a:r>
            <a:endParaRPr lang="en-US" sz="2018" dirty="0"/>
          </a:p>
        </p:txBody>
      </p:sp>
      <p:sp>
        <p:nvSpPr>
          <p:cNvPr id="15" name="Text 7"/>
          <p:cNvSpPr/>
          <p:nvPr/>
        </p:nvSpPr>
        <p:spPr>
          <a:xfrm>
            <a:off x="7536180" y="6574393"/>
            <a:ext cx="6376749" cy="656034"/>
          </a:xfrm>
          <a:prstGeom prst="rect">
            <a:avLst/>
          </a:prstGeom>
          <a:noFill/>
          <a:ln/>
        </p:spPr>
        <p:txBody>
          <a:bodyPr wrap="square" rtlCol="0" anchor="t"/>
          <a:lstStyle/>
          <a:p>
            <a:pPr marL="0" indent="0" algn="l">
              <a:lnSpc>
                <a:spcPts val="2583"/>
              </a:lnSpc>
              <a:buNone/>
            </a:pPr>
            <a:r>
              <a:rPr lang="en-US" sz="1614" dirty="0">
                <a:solidFill>
                  <a:srgbClr val="454240"/>
                </a:solidFill>
                <a:latin typeface="DM Sans" pitchFamily="34" charset="0"/>
                <a:ea typeface="DM Sans" pitchFamily="34" charset="-122"/>
                <a:cs typeface="DM Sans" pitchFamily="34" charset="-120"/>
              </a:rPr>
              <a:t>Develop the system to be flexible and capable of integrating with existing farm equipment and infrastructure.</a:t>
            </a:r>
            <a:endParaRPr lang="en-US" sz="1614"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27607" y="2472928"/>
            <a:ext cx="4919186" cy="3283625"/>
          </a:xfrm>
          <a:prstGeom prst="rect">
            <a:avLst/>
          </a:prstGeom>
        </p:spPr>
      </p:pic>
      <p:sp>
        <p:nvSpPr>
          <p:cNvPr id="6" name="Text 1"/>
          <p:cNvSpPr/>
          <p:nvPr/>
        </p:nvSpPr>
        <p:spPr>
          <a:xfrm>
            <a:off x="793790" y="2750939"/>
            <a:ext cx="5670590" cy="708779"/>
          </a:xfrm>
          <a:prstGeom prst="rect">
            <a:avLst/>
          </a:prstGeom>
          <a:noFill/>
          <a:ln/>
        </p:spPr>
        <p:txBody>
          <a:bodyPr wrap="none" rtlCol="0" anchor="t"/>
          <a:lstStyle/>
          <a:p>
            <a:pPr marL="0" indent="0">
              <a:lnSpc>
                <a:spcPts val="5581"/>
              </a:lnSpc>
              <a:buNone/>
            </a:pPr>
            <a:r>
              <a:rPr lang="en-US" sz="4465" dirty="0">
                <a:solidFill>
                  <a:srgbClr val="5C4E3D"/>
                </a:solidFill>
                <a:latin typeface="Libre Baskerville" pitchFamily="34" charset="0"/>
                <a:ea typeface="Libre Baskerville" pitchFamily="34" charset="-122"/>
                <a:cs typeface="Libre Baskerville" pitchFamily="34" charset="-120"/>
              </a:rPr>
              <a:t>Team Members</a:t>
            </a:r>
            <a:endParaRPr lang="en-US" sz="4465" dirty="0"/>
          </a:p>
        </p:txBody>
      </p:sp>
      <p:sp>
        <p:nvSpPr>
          <p:cNvPr id="7" name="Shape 2"/>
          <p:cNvSpPr/>
          <p:nvPr/>
        </p:nvSpPr>
        <p:spPr>
          <a:xfrm>
            <a:off x="793790" y="3799880"/>
            <a:ext cx="7556421" cy="1678781"/>
          </a:xfrm>
          <a:prstGeom prst="roundRect">
            <a:avLst>
              <a:gd name="adj" fmla="val 5675"/>
            </a:avLst>
          </a:prstGeom>
          <a:noFill/>
          <a:ln w="7620">
            <a:solidFill>
              <a:srgbClr val="000000">
                <a:alpha val="8000"/>
              </a:srgbClr>
            </a:solidFill>
            <a:prstDash val="solid"/>
          </a:ln>
        </p:spPr>
      </p:sp>
      <p:sp>
        <p:nvSpPr>
          <p:cNvPr id="8" name="Shape 3"/>
          <p:cNvSpPr/>
          <p:nvPr/>
        </p:nvSpPr>
        <p:spPr>
          <a:xfrm>
            <a:off x="801410" y="3807500"/>
            <a:ext cx="7541181" cy="650319"/>
          </a:xfrm>
          <a:prstGeom prst="rect">
            <a:avLst/>
          </a:prstGeom>
          <a:solidFill>
            <a:srgbClr val="FFFFFF">
              <a:alpha val="4000"/>
            </a:srgbClr>
          </a:solidFill>
          <a:ln/>
        </p:spPr>
      </p:sp>
      <p:sp>
        <p:nvSpPr>
          <p:cNvPr id="9" name="Text 4"/>
          <p:cNvSpPr/>
          <p:nvPr/>
        </p:nvSpPr>
        <p:spPr>
          <a:xfrm>
            <a:off x="1028224" y="3951208"/>
            <a:ext cx="3313152" cy="362903"/>
          </a:xfrm>
          <a:prstGeom prst="rect">
            <a:avLst/>
          </a:prstGeom>
          <a:noFill/>
          <a:ln/>
        </p:spPr>
        <p:txBody>
          <a:bodyPr wrap="none" rtlCol="0" anchor="t"/>
          <a:lstStyle/>
          <a:p>
            <a:pPr marL="0" indent="0">
              <a:lnSpc>
                <a:spcPts val="2858"/>
              </a:lnSpc>
              <a:buNone/>
            </a:pPr>
            <a:r>
              <a:rPr lang="en-US" sz="1786" dirty="0">
                <a:solidFill>
                  <a:srgbClr val="454240"/>
                </a:solidFill>
                <a:latin typeface="DM Sans" pitchFamily="34" charset="0"/>
                <a:ea typeface="DM Sans" pitchFamily="34" charset="-122"/>
                <a:cs typeface="DM Sans" pitchFamily="34" charset="-120"/>
              </a:rPr>
              <a:t>Aditya Francis Masih</a:t>
            </a:r>
            <a:endParaRPr lang="en-US" sz="1786" dirty="0"/>
          </a:p>
        </p:txBody>
      </p:sp>
      <p:sp>
        <p:nvSpPr>
          <p:cNvPr id="10" name="Text 5"/>
          <p:cNvSpPr/>
          <p:nvPr/>
        </p:nvSpPr>
        <p:spPr>
          <a:xfrm>
            <a:off x="4802624" y="3951208"/>
            <a:ext cx="3313152" cy="362903"/>
          </a:xfrm>
          <a:prstGeom prst="rect">
            <a:avLst/>
          </a:prstGeom>
          <a:noFill/>
          <a:ln/>
        </p:spPr>
        <p:txBody>
          <a:bodyPr wrap="none" rtlCol="0" anchor="t"/>
          <a:lstStyle/>
          <a:p>
            <a:pPr marL="0" indent="0">
              <a:lnSpc>
                <a:spcPts val="2858"/>
              </a:lnSpc>
              <a:buNone/>
            </a:pPr>
            <a:r>
              <a:rPr lang="en-US" sz="1786" dirty="0">
                <a:solidFill>
                  <a:srgbClr val="454240"/>
                </a:solidFill>
                <a:latin typeface="DM Sans" pitchFamily="34" charset="0"/>
                <a:ea typeface="DM Sans" pitchFamily="34" charset="-122"/>
                <a:cs typeface="DM Sans" pitchFamily="34" charset="-120"/>
              </a:rPr>
              <a:t>Joseph Anish</a:t>
            </a:r>
            <a:endParaRPr lang="en-US" sz="1786" dirty="0"/>
          </a:p>
        </p:txBody>
      </p:sp>
      <p:sp>
        <p:nvSpPr>
          <p:cNvPr id="11" name="Shape 6"/>
          <p:cNvSpPr/>
          <p:nvPr/>
        </p:nvSpPr>
        <p:spPr>
          <a:xfrm>
            <a:off x="801410" y="4457819"/>
            <a:ext cx="7541181" cy="1013222"/>
          </a:xfrm>
          <a:prstGeom prst="rect">
            <a:avLst/>
          </a:prstGeom>
          <a:solidFill>
            <a:srgbClr val="000000">
              <a:alpha val="4000"/>
            </a:srgbClr>
          </a:solidFill>
          <a:ln/>
        </p:spPr>
      </p:sp>
      <p:sp>
        <p:nvSpPr>
          <p:cNvPr id="12" name="Text 7"/>
          <p:cNvSpPr/>
          <p:nvPr/>
        </p:nvSpPr>
        <p:spPr>
          <a:xfrm>
            <a:off x="1028224" y="4601528"/>
            <a:ext cx="3313152" cy="725805"/>
          </a:xfrm>
          <a:prstGeom prst="rect">
            <a:avLst/>
          </a:prstGeom>
          <a:noFill/>
          <a:ln/>
        </p:spPr>
        <p:txBody>
          <a:bodyPr wrap="square" rtlCol="0" anchor="t"/>
          <a:lstStyle/>
          <a:p>
            <a:pPr marL="0" indent="0">
              <a:lnSpc>
                <a:spcPts val="2858"/>
              </a:lnSpc>
              <a:buNone/>
            </a:pPr>
            <a:r>
              <a:rPr lang="en-US" sz="1786" dirty="0">
                <a:solidFill>
                  <a:srgbClr val="454240"/>
                </a:solidFill>
                <a:latin typeface="DM Sans" pitchFamily="34" charset="0"/>
                <a:ea typeface="DM Sans" pitchFamily="34" charset="-122"/>
                <a:cs typeface="DM Sans" pitchFamily="34" charset="-120"/>
              </a:rPr>
              <a:t>CHRIST (deemed to be university)</a:t>
            </a:r>
            <a:endParaRPr lang="en-US" sz="1786" dirty="0"/>
          </a:p>
        </p:txBody>
      </p:sp>
      <p:sp>
        <p:nvSpPr>
          <p:cNvPr id="13" name="Text 8"/>
          <p:cNvSpPr/>
          <p:nvPr/>
        </p:nvSpPr>
        <p:spPr>
          <a:xfrm>
            <a:off x="4802624" y="4601528"/>
            <a:ext cx="3313152" cy="725805"/>
          </a:xfrm>
          <a:prstGeom prst="rect">
            <a:avLst/>
          </a:prstGeom>
          <a:noFill/>
          <a:ln/>
        </p:spPr>
        <p:txBody>
          <a:bodyPr wrap="square" rtlCol="0" anchor="t"/>
          <a:lstStyle/>
          <a:p>
            <a:pPr marL="0" indent="0">
              <a:lnSpc>
                <a:spcPts val="2858"/>
              </a:lnSpc>
              <a:buNone/>
            </a:pPr>
            <a:r>
              <a:rPr lang="en-US" sz="1786" dirty="0">
                <a:solidFill>
                  <a:srgbClr val="454240"/>
                </a:solidFill>
                <a:latin typeface="DM Sans" pitchFamily="34" charset="0"/>
                <a:ea typeface="DM Sans" pitchFamily="34" charset="-122"/>
                <a:cs typeface="DM Sans" pitchFamily="34" charset="-120"/>
              </a:rPr>
              <a:t>CHRIST (deemed to be university)</a:t>
            </a:r>
            <a:endParaRPr lang="en-US" sz="1786"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467</Words>
  <Application>Microsoft Office PowerPoint</Application>
  <PresentationFormat>Custom</PresentationFormat>
  <Paragraphs>67</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DM Sans</vt:lpstr>
      <vt:lpstr>Libre Baskerville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Amal Tom Ajith</cp:lastModifiedBy>
  <cp:revision>2</cp:revision>
  <dcterms:created xsi:type="dcterms:W3CDTF">2024-07-30T13:18:18Z</dcterms:created>
  <dcterms:modified xsi:type="dcterms:W3CDTF">2024-07-30T13:31:21Z</dcterms:modified>
</cp:coreProperties>
</file>